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7"/>
  </p:notesMasterIdLst>
  <p:sldIdLst>
    <p:sldId id="257" r:id="rId2"/>
    <p:sldId id="301" r:id="rId3"/>
    <p:sldId id="5054" r:id="rId4"/>
    <p:sldId id="260" r:id="rId5"/>
    <p:sldId id="362" r:id="rId6"/>
    <p:sldId id="2076137134" r:id="rId7"/>
    <p:sldId id="2076137135" r:id="rId8"/>
    <p:sldId id="2076137136" r:id="rId9"/>
    <p:sldId id="2076137137" r:id="rId10"/>
    <p:sldId id="2076137138" r:id="rId11"/>
    <p:sldId id="2076137139" r:id="rId12"/>
    <p:sldId id="2134805631" r:id="rId13"/>
    <p:sldId id="2134805632" r:id="rId14"/>
    <p:sldId id="2134805654" r:id="rId15"/>
    <p:sldId id="2134805633" r:id="rId16"/>
    <p:sldId id="2134805649" r:id="rId17"/>
    <p:sldId id="2134805638" r:id="rId18"/>
    <p:sldId id="2134805639" r:id="rId19"/>
    <p:sldId id="2076137127" r:id="rId20"/>
    <p:sldId id="2076137128" r:id="rId21"/>
    <p:sldId id="2134805559" r:id="rId22"/>
    <p:sldId id="2134805581" r:id="rId23"/>
    <p:sldId id="2134805560" r:id="rId24"/>
    <p:sldId id="2134805562" r:id="rId25"/>
    <p:sldId id="2134805586" r:id="rId26"/>
    <p:sldId id="2134805596" r:id="rId27"/>
    <p:sldId id="369" r:id="rId28"/>
    <p:sldId id="5043" r:id="rId29"/>
    <p:sldId id="2134805650" r:id="rId30"/>
    <p:sldId id="2134805563" r:id="rId31"/>
    <p:sldId id="2134805565" r:id="rId32"/>
    <p:sldId id="2134805566" r:id="rId33"/>
    <p:sldId id="2134805607" r:id="rId34"/>
    <p:sldId id="2134805608" r:id="rId35"/>
    <p:sldId id="2134805651" r:id="rId36"/>
    <p:sldId id="2134805653" r:id="rId37"/>
    <p:sldId id="2134805635" r:id="rId38"/>
    <p:sldId id="2134805637" r:id="rId39"/>
    <p:sldId id="370" r:id="rId40"/>
    <p:sldId id="4965" r:id="rId41"/>
    <p:sldId id="2076137133" r:id="rId42"/>
    <p:sldId id="2076137131" r:id="rId43"/>
    <p:sldId id="5044" r:id="rId44"/>
    <p:sldId id="5046" r:id="rId45"/>
    <p:sldId id="5047" r:id="rId46"/>
    <p:sldId id="2076137141" r:id="rId47"/>
    <p:sldId id="2134805567" r:id="rId48"/>
    <p:sldId id="2134805582" r:id="rId49"/>
    <p:sldId id="2134805599" r:id="rId50"/>
    <p:sldId id="2134805597" r:id="rId51"/>
    <p:sldId id="2134805598" r:id="rId52"/>
    <p:sldId id="2134805600" r:id="rId53"/>
    <p:sldId id="2134805601" r:id="rId54"/>
    <p:sldId id="2134805606" r:id="rId55"/>
    <p:sldId id="2134805602" r:id="rId56"/>
    <p:sldId id="2134805605" r:id="rId57"/>
    <p:sldId id="2134805634" r:id="rId58"/>
    <p:sldId id="4950" r:id="rId59"/>
    <p:sldId id="4926" r:id="rId60"/>
    <p:sldId id="4928" r:id="rId61"/>
    <p:sldId id="4929" r:id="rId62"/>
    <p:sldId id="4930" r:id="rId63"/>
    <p:sldId id="4931" r:id="rId64"/>
    <p:sldId id="4932" r:id="rId65"/>
    <p:sldId id="4933" r:id="rId66"/>
    <p:sldId id="4991" r:id="rId67"/>
    <p:sldId id="5027" r:id="rId68"/>
    <p:sldId id="3218" r:id="rId69"/>
    <p:sldId id="3233" r:id="rId70"/>
    <p:sldId id="3234" r:id="rId71"/>
    <p:sldId id="3235" r:id="rId72"/>
    <p:sldId id="3222" r:id="rId73"/>
    <p:sldId id="3208" r:id="rId74"/>
    <p:sldId id="3219" r:id="rId75"/>
    <p:sldId id="3220" r:id="rId76"/>
    <p:sldId id="3186" r:id="rId77"/>
    <p:sldId id="2134805640" r:id="rId78"/>
    <p:sldId id="2134805641" r:id="rId79"/>
    <p:sldId id="2134805642" r:id="rId80"/>
    <p:sldId id="2134805643" r:id="rId81"/>
    <p:sldId id="2134805644" r:id="rId82"/>
    <p:sldId id="2134805645" r:id="rId83"/>
    <p:sldId id="2134805646" r:id="rId84"/>
    <p:sldId id="2134805647" r:id="rId85"/>
    <p:sldId id="2134805648" r:id="rId8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5BB260-CE42-4024-B731-9A9A3BB5636E}">
          <p14:sldIdLst>
            <p14:sldId id="257"/>
            <p14:sldId id="301"/>
            <p14:sldId id="5054"/>
            <p14:sldId id="260"/>
            <p14:sldId id="362"/>
            <p14:sldId id="2076137134"/>
            <p14:sldId id="2076137135"/>
            <p14:sldId id="2076137136"/>
            <p14:sldId id="2076137137"/>
            <p14:sldId id="2076137138"/>
            <p14:sldId id="2076137139"/>
            <p14:sldId id="2134805631"/>
            <p14:sldId id="2134805632"/>
            <p14:sldId id="2134805654"/>
            <p14:sldId id="2134805633"/>
            <p14:sldId id="2134805649"/>
            <p14:sldId id="2134805638"/>
            <p14:sldId id="2134805639"/>
            <p14:sldId id="2076137127"/>
          </p14:sldIdLst>
        </p14:section>
        <p14:section name="NON-RELATIONAL" id="{53B3C7C3-4ADF-4046-B477-9F8F4D7B9720}">
          <p14:sldIdLst>
            <p14:sldId id="2076137128"/>
            <p14:sldId id="2134805559"/>
            <p14:sldId id="2134805581"/>
            <p14:sldId id="2134805560"/>
            <p14:sldId id="2134805562"/>
            <p14:sldId id="2134805586"/>
            <p14:sldId id="2134805596"/>
            <p14:sldId id="369"/>
            <p14:sldId id="5043"/>
            <p14:sldId id="2134805650"/>
            <p14:sldId id="2134805563"/>
            <p14:sldId id="2134805565"/>
            <p14:sldId id="2134805566"/>
            <p14:sldId id="2134805607"/>
            <p14:sldId id="2134805608"/>
            <p14:sldId id="2134805651"/>
            <p14:sldId id="2134805653"/>
            <p14:sldId id="2134805635"/>
            <p14:sldId id="2134805637"/>
            <p14:sldId id="370"/>
            <p14:sldId id="4965"/>
            <p14:sldId id="2076137133"/>
            <p14:sldId id="2076137131"/>
            <p14:sldId id="5044"/>
            <p14:sldId id="5046"/>
            <p14:sldId id="5047"/>
          </p14:sldIdLst>
        </p14:section>
        <p14:section name="RELATIONAL" id="{7A1FFDE3-26B3-40B3-80BD-6339E0EDADD9}">
          <p14:sldIdLst>
            <p14:sldId id="2076137141"/>
            <p14:sldId id="2134805567"/>
            <p14:sldId id="2134805582"/>
            <p14:sldId id="2134805599"/>
            <p14:sldId id="2134805597"/>
            <p14:sldId id="2134805598"/>
            <p14:sldId id="2134805600"/>
            <p14:sldId id="2134805601"/>
            <p14:sldId id="2134805606"/>
            <p14:sldId id="2134805602"/>
            <p14:sldId id="2134805605"/>
            <p14:sldId id="2134805634"/>
          </p14:sldIdLst>
        </p14:section>
        <p14:section name="DATA PROCESSING" id="{9C451A6E-846E-4B4B-A333-5B58348F6546}">
          <p14:sldIdLst/>
        </p14:section>
        <p14:section name="EXAM PREP" id="{DC6E271A-6F19-4C08-BC8F-D9AC4521F3E2}">
          <p14:sldIdLst>
            <p14:sldId id="4950"/>
            <p14:sldId id="4926"/>
            <p14:sldId id="4928"/>
            <p14:sldId id="4929"/>
            <p14:sldId id="4930"/>
            <p14:sldId id="4931"/>
            <p14:sldId id="4932"/>
            <p14:sldId id="4933"/>
            <p14:sldId id="4991"/>
            <p14:sldId id="5027"/>
          </p14:sldIdLst>
        </p14:section>
        <p14:section name="REFERENCE" id="{CBC979A2-64A7-0C4F-AAF1-027BFA8388EA}">
          <p14:sldIdLst>
            <p14:sldId id="3218"/>
            <p14:sldId id="3233"/>
            <p14:sldId id="3234"/>
            <p14:sldId id="3235"/>
            <p14:sldId id="3222"/>
            <p14:sldId id="3208"/>
            <p14:sldId id="3219"/>
            <p14:sldId id="3220"/>
            <p14:sldId id="3186"/>
            <p14:sldId id="2134805640"/>
            <p14:sldId id="2134805641"/>
            <p14:sldId id="2134805642"/>
            <p14:sldId id="2134805643"/>
            <p14:sldId id="2134805644"/>
            <p14:sldId id="2134805645"/>
            <p14:sldId id="2134805646"/>
            <p14:sldId id="2134805647"/>
            <p14:sldId id="2134805648"/>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1928" autoAdjust="0"/>
    <p:restoredTop sz="95256" autoAdjust="0"/>
  </p:normalViewPr>
  <p:slideViewPr>
    <p:cSldViewPr snapToGrid="0" snapToObjects="1">
      <p:cViewPr varScale="1">
        <p:scale>
          <a:sx n="104" d="100"/>
          <a:sy n="104" d="100"/>
        </p:scale>
        <p:origin x="348" y="96"/>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1446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F6D2D3-250C-4FE0-813B-6DEDC671965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A375A39F-0E9F-4706-B9E0-C59CD46EF43E}">
      <dgm:prSet/>
      <dgm:spPr/>
      <dgm:t>
        <a:bodyPr/>
        <a:lstStyle/>
        <a:p>
          <a:r>
            <a:rPr lang="en-GB" baseline="0" dirty="0"/>
            <a:t>SQL API </a:t>
          </a:r>
          <a:endParaRPr lang="en-GB" dirty="0"/>
        </a:p>
      </dgm:t>
    </dgm:pt>
    <dgm:pt modelId="{B9F37BA0-2BF7-4ABC-ABC5-23EDFDE4EDC9}" type="parTrans" cxnId="{4AFE3A83-8114-48AB-BA7B-02DD3C123F5E}">
      <dgm:prSet/>
      <dgm:spPr/>
      <dgm:t>
        <a:bodyPr/>
        <a:lstStyle/>
        <a:p>
          <a:endParaRPr lang="en-GB"/>
        </a:p>
      </dgm:t>
    </dgm:pt>
    <dgm:pt modelId="{B0C79490-FEB9-43BA-BE32-EA8E17359AB6}" type="sibTrans" cxnId="{4AFE3A83-8114-48AB-BA7B-02DD3C123F5E}">
      <dgm:prSet/>
      <dgm:spPr/>
      <dgm:t>
        <a:bodyPr/>
        <a:lstStyle/>
        <a:p>
          <a:endParaRPr lang="en-GB"/>
        </a:p>
      </dgm:t>
    </dgm:pt>
    <dgm:pt modelId="{1815444A-C999-4738-9E1A-398AF7D34E37}">
      <dgm:prSet/>
      <dgm:spPr/>
      <dgm:t>
        <a:bodyPr/>
        <a:lstStyle/>
        <a:p>
          <a:r>
            <a:rPr lang="en-GB" baseline="0" dirty="0"/>
            <a:t>Table API</a:t>
          </a:r>
          <a:endParaRPr lang="en-GB" dirty="0"/>
        </a:p>
      </dgm:t>
    </dgm:pt>
    <dgm:pt modelId="{B9AD3E0D-E377-4BDF-9FB2-A4AF83F3C561}" type="parTrans" cxnId="{0B97CCFB-69C7-42E7-BA83-5824E8CCABF5}">
      <dgm:prSet/>
      <dgm:spPr/>
      <dgm:t>
        <a:bodyPr/>
        <a:lstStyle/>
        <a:p>
          <a:endParaRPr lang="en-GB"/>
        </a:p>
      </dgm:t>
    </dgm:pt>
    <dgm:pt modelId="{77C5B99D-5D64-40ED-A190-A2DA2EFAF9FA}" type="sibTrans" cxnId="{0B97CCFB-69C7-42E7-BA83-5824E8CCABF5}">
      <dgm:prSet/>
      <dgm:spPr/>
      <dgm:t>
        <a:bodyPr/>
        <a:lstStyle/>
        <a:p>
          <a:endParaRPr lang="en-GB"/>
        </a:p>
      </dgm:t>
    </dgm:pt>
    <dgm:pt modelId="{4A5D27B7-6602-4148-83B6-9B078189BE2B}">
      <dgm:prSet/>
      <dgm:spPr/>
      <dgm:t>
        <a:bodyPr/>
        <a:lstStyle/>
        <a:p>
          <a:r>
            <a:rPr lang="en-GB" baseline="0" dirty="0"/>
            <a:t>MongoDB API</a:t>
          </a:r>
          <a:endParaRPr lang="en-GB" dirty="0"/>
        </a:p>
      </dgm:t>
      <dgm:extLst>
        <a:ext uri="{E40237B7-FDA0-4F09-8148-C483321AD2D9}">
          <dgm14:cNvPr xmlns:dgm14="http://schemas.microsoft.com/office/drawing/2010/diagram" id="0" name="" descr="SQL API – supports SQL-like query language&#10;Table API – compatible with Azure Table Storage&#10;MongoDB API – compatible with MongoDB&#10;Cassandra API – compatible with Cassandra&#10;Gremlin API – a graph database&#10;"/>
        </a:ext>
      </dgm:extLst>
    </dgm:pt>
    <dgm:pt modelId="{4EF1C397-24FF-4EBF-AC3E-252DF7694467}" type="parTrans" cxnId="{47316432-CFB7-4E73-88BE-F71159B019A1}">
      <dgm:prSet/>
      <dgm:spPr/>
      <dgm:t>
        <a:bodyPr/>
        <a:lstStyle/>
        <a:p>
          <a:endParaRPr lang="en-GB"/>
        </a:p>
      </dgm:t>
    </dgm:pt>
    <dgm:pt modelId="{52A44F4B-AECA-46F7-8991-F737E3125FA8}" type="sibTrans" cxnId="{47316432-CFB7-4E73-88BE-F71159B019A1}">
      <dgm:prSet/>
      <dgm:spPr/>
      <dgm:t>
        <a:bodyPr/>
        <a:lstStyle/>
        <a:p>
          <a:endParaRPr lang="en-GB"/>
        </a:p>
      </dgm:t>
    </dgm:pt>
    <dgm:pt modelId="{D314E939-087D-42D5-94C1-47AA9748C436}">
      <dgm:prSet/>
      <dgm:spPr/>
      <dgm:t>
        <a:bodyPr/>
        <a:lstStyle/>
        <a:p>
          <a:r>
            <a:rPr lang="en-GB" baseline="0" dirty="0"/>
            <a:t>Cassandra API</a:t>
          </a:r>
          <a:endParaRPr lang="en-GB" dirty="0"/>
        </a:p>
      </dgm:t>
    </dgm:pt>
    <dgm:pt modelId="{B3455659-352F-47B6-A27A-EAA440B53B6E}" type="parTrans" cxnId="{A8568341-FA9C-45A4-98E4-03C2213EB555}">
      <dgm:prSet/>
      <dgm:spPr/>
      <dgm:t>
        <a:bodyPr/>
        <a:lstStyle/>
        <a:p>
          <a:endParaRPr lang="en-GB"/>
        </a:p>
      </dgm:t>
    </dgm:pt>
    <dgm:pt modelId="{7F9FBD5D-A664-41F9-B665-CDA191FC93DC}" type="sibTrans" cxnId="{A8568341-FA9C-45A4-98E4-03C2213EB555}">
      <dgm:prSet/>
      <dgm:spPr/>
      <dgm:t>
        <a:bodyPr/>
        <a:lstStyle/>
        <a:p>
          <a:endParaRPr lang="en-GB"/>
        </a:p>
      </dgm:t>
    </dgm:pt>
    <dgm:pt modelId="{5FB6911C-5B10-4884-A434-E90F1C578ED4}">
      <dgm:prSet/>
      <dgm:spPr/>
      <dgm:t>
        <a:bodyPr/>
        <a:lstStyle/>
        <a:p>
          <a:r>
            <a:rPr lang="en-GB" baseline="0" dirty="0"/>
            <a:t>Gremlin API</a:t>
          </a:r>
          <a:endParaRPr lang="en-GB" dirty="0"/>
        </a:p>
      </dgm:t>
    </dgm:pt>
    <dgm:pt modelId="{C9E2D350-9DC7-4E56-A5CF-F74C9508233D}" type="parTrans" cxnId="{BC10CB07-10AF-474F-ABDC-B776C6F3559B}">
      <dgm:prSet/>
      <dgm:spPr/>
      <dgm:t>
        <a:bodyPr/>
        <a:lstStyle/>
        <a:p>
          <a:endParaRPr lang="en-GB"/>
        </a:p>
      </dgm:t>
    </dgm:pt>
    <dgm:pt modelId="{7A8CD2F7-FC92-4DE5-A8C4-1E1AD4C73B76}" type="sibTrans" cxnId="{BC10CB07-10AF-474F-ABDC-B776C6F3559B}">
      <dgm:prSet/>
      <dgm:spPr/>
      <dgm:t>
        <a:bodyPr/>
        <a:lstStyle/>
        <a:p>
          <a:endParaRPr lang="en-GB"/>
        </a:p>
      </dgm:t>
    </dgm:pt>
    <dgm:pt modelId="{318E85B4-74A7-438C-9890-BAA77E5FE728}">
      <dgm:prSet/>
      <dgm:spPr/>
      <dgm:t>
        <a:bodyPr/>
        <a:lstStyle/>
        <a:p>
          <a:r>
            <a:rPr lang="en-GB" baseline="0" dirty="0"/>
            <a:t>Supports SQL-like query language</a:t>
          </a:r>
          <a:endParaRPr lang="en-GB" dirty="0"/>
        </a:p>
      </dgm:t>
    </dgm:pt>
    <dgm:pt modelId="{BFA3FB45-C146-49F8-9E5E-ECCCDA8D45C1}" type="parTrans" cxnId="{1E9A6C37-8A87-4BB8-97D0-04036D1BCAA6}">
      <dgm:prSet/>
      <dgm:spPr/>
      <dgm:t>
        <a:bodyPr/>
        <a:lstStyle/>
        <a:p>
          <a:endParaRPr lang="en-GB"/>
        </a:p>
      </dgm:t>
    </dgm:pt>
    <dgm:pt modelId="{A8611661-59C7-4347-BF06-AF6E4F9B4639}" type="sibTrans" cxnId="{1E9A6C37-8A87-4BB8-97D0-04036D1BCAA6}">
      <dgm:prSet/>
      <dgm:spPr/>
      <dgm:t>
        <a:bodyPr/>
        <a:lstStyle/>
        <a:p>
          <a:endParaRPr lang="en-GB"/>
        </a:p>
      </dgm:t>
    </dgm:pt>
    <dgm:pt modelId="{C3BA5E74-B07C-4B8A-B097-6D5E8B24FCDE}">
      <dgm:prSet/>
      <dgm:spPr/>
      <dgm:t>
        <a:bodyPr/>
        <a:lstStyle/>
        <a:p>
          <a:r>
            <a:rPr lang="en-GB" baseline="0" dirty="0"/>
            <a:t>Compatible with Azure Table Storage</a:t>
          </a:r>
          <a:endParaRPr lang="en-GB" dirty="0"/>
        </a:p>
      </dgm:t>
    </dgm:pt>
    <dgm:pt modelId="{B57E6236-645C-4AEE-AA00-3F0A3359348B}" type="parTrans" cxnId="{CBC3E698-E38B-4356-ADA9-43A4838CE5CD}">
      <dgm:prSet/>
      <dgm:spPr/>
      <dgm:t>
        <a:bodyPr/>
        <a:lstStyle/>
        <a:p>
          <a:endParaRPr lang="en-GB"/>
        </a:p>
      </dgm:t>
    </dgm:pt>
    <dgm:pt modelId="{60A05EDA-374D-46B3-9D46-703249B79088}" type="sibTrans" cxnId="{CBC3E698-E38B-4356-ADA9-43A4838CE5CD}">
      <dgm:prSet/>
      <dgm:spPr/>
      <dgm:t>
        <a:bodyPr/>
        <a:lstStyle/>
        <a:p>
          <a:endParaRPr lang="en-GB"/>
        </a:p>
      </dgm:t>
    </dgm:pt>
    <dgm:pt modelId="{AE018895-49E5-40DB-9109-DE4224622CBD}">
      <dgm:prSet/>
      <dgm:spPr/>
      <dgm:t>
        <a:bodyPr/>
        <a:lstStyle/>
        <a:p>
          <a:r>
            <a:rPr lang="en-GB" baseline="0" dirty="0"/>
            <a:t>Compatible with MongoDB</a:t>
          </a:r>
          <a:endParaRPr lang="en-GB" dirty="0"/>
        </a:p>
      </dgm:t>
    </dgm:pt>
    <dgm:pt modelId="{2F2D90D5-FF6E-4320-BBE8-D7D15A0CFE00}" type="parTrans" cxnId="{C7B035D3-FD70-4F98-A7EC-63029AAAE468}">
      <dgm:prSet/>
      <dgm:spPr/>
      <dgm:t>
        <a:bodyPr/>
        <a:lstStyle/>
        <a:p>
          <a:endParaRPr lang="en-GB"/>
        </a:p>
      </dgm:t>
    </dgm:pt>
    <dgm:pt modelId="{3FFCFB43-949C-4884-8448-A3CD0817F50F}" type="sibTrans" cxnId="{C7B035D3-FD70-4F98-A7EC-63029AAAE468}">
      <dgm:prSet/>
      <dgm:spPr/>
      <dgm:t>
        <a:bodyPr/>
        <a:lstStyle/>
        <a:p>
          <a:endParaRPr lang="en-GB"/>
        </a:p>
      </dgm:t>
    </dgm:pt>
    <dgm:pt modelId="{46B9EDBA-2F86-4F12-A7B0-9C7DE23918C6}">
      <dgm:prSet/>
      <dgm:spPr/>
      <dgm:t>
        <a:bodyPr/>
        <a:lstStyle/>
        <a:p>
          <a:r>
            <a:rPr lang="en-GB" baseline="0" dirty="0"/>
            <a:t>Compatible with Cassandra</a:t>
          </a:r>
          <a:endParaRPr lang="en-GB" dirty="0"/>
        </a:p>
      </dgm:t>
    </dgm:pt>
    <dgm:pt modelId="{0E832A29-2048-4BDF-A01F-95DB8E718971}" type="parTrans" cxnId="{67C1DF90-A56C-4805-B88F-48F430AA03DF}">
      <dgm:prSet/>
      <dgm:spPr/>
      <dgm:t>
        <a:bodyPr/>
        <a:lstStyle/>
        <a:p>
          <a:endParaRPr lang="en-GB"/>
        </a:p>
      </dgm:t>
    </dgm:pt>
    <dgm:pt modelId="{6FF04D82-6AC4-4C79-9EE3-BA1B64705EBF}" type="sibTrans" cxnId="{67C1DF90-A56C-4805-B88F-48F430AA03DF}">
      <dgm:prSet/>
      <dgm:spPr/>
      <dgm:t>
        <a:bodyPr/>
        <a:lstStyle/>
        <a:p>
          <a:endParaRPr lang="en-GB"/>
        </a:p>
      </dgm:t>
    </dgm:pt>
    <dgm:pt modelId="{8554AC12-A307-43A4-BAFC-E63D1D2FC09D}">
      <dgm:prSet/>
      <dgm:spPr/>
      <dgm:t>
        <a:bodyPr/>
        <a:lstStyle/>
        <a:p>
          <a:r>
            <a:rPr lang="en-GB" baseline="0" dirty="0"/>
            <a:t>A graph database</a:t>
          </a:r>
          <a:endParaRPr lang="en-GB" dirty="0"/>
        </a:p>
      </dgm:t>
    </dgm:pt>
    <dgm:pt modelId="{B7B434D1-0BCD-49D2-9A39-07E9908ED163}" type="parTrans" cxnId="{B0F43007-2E66-4AE8-A0C7-34F7068DD705}">
      <dgm:prSet/>
      <dgm:spPr/>
      <dgm:t>
        <a:bodyPr/>
        <a:lstStyle/>
        <a:p>
          <a:endParaRPr lang="en-GB"/>
        </a:p>
      </dgm:t>
    </dgm:pt>
    <dgm:pt modelId="{389A55BA-CA5D-408B-B541-75D32177207C}" type="sibTrans" cxnId="{B0F43007-2E66-4AE8-A0C7-34F7068DD705}">
      <dgm:prSet/>
      <dgm:spPr/>
      <dgm:t>
        <a:bodyPr/>
        <a:lstStyle/>
        <a:p>
          <a:endParaRPr lang="en-GB"/>
        </a:p>
      </dgm:t>
    </dgm:pt>
    <dgm:pt modelId="{1117C57F-272A-48B2-B30F-E6D7B65DD34E}" type="pres">
      <dgm:prSet presAssocID="{F5F6D2D3-250C-4FE0-813B-6DEDC6719659}" presName="Name0" presStyleCnt="0">
        <dgm:presLayoutVars>
          <dgm:dir/>
          <dgm:animLvl val="lvl"/>
          <dgm:resizeHandles val="exact"/>
        </dgm:presLayoutVars>
      </dgm:prSet>
      <dgm:spPr/>
    </dgm:pt>
    <dgm:pt modelId="{EC3F338F-D3BC-49A4-9810-AB64E8A8CD6C}" type="pres">
      <dgm:prSet presAssocID="{A375A39F-0E9F-4706-B9E0-C59CD46EF43E}" presName="composite" presStyleCnt="0"/>
      <dgm:spPr/>
    </dgm:pt>
    <dgm:pt modelId="{4D22F2FC-A678-40EA-9247-D25AE016293D}" type="pres">
      <dgm:prSet presAssocID="{A375A39F-0E9F-4706-B9E0-C59CD46EF43E}" presName="parTx" presStyleLbl="alignNode1" presStyleIdx="0" presStyleCnt="5">
        <dgm:presLayoutVars>
          <dgm:chMax val="0"/>
          <dgm:chPref val="0"/>
          <dgm:bulletEnabled val="1"/>
        </dgm:presLayoutVars>
      </dgm:prSet>
      <dgm:spPr/>
    </dgm:pt>
    <dgm:pt modelId="{4DB3E34E-2376-4ED6-B3AB-6A8766B2FBD3}" type="pres">
      <dgm:prSet presAssocID="{A375A39F-0E9F-4706-B9E0-C59CD46EF43E}" presName="desTx" presStyleLbl="alignAccFollowNode1" presStyleIdx="0" presStyleCnt="5">
        <dgm:presLayoutVars>
          <dgm:bulletEnabled val="1"/>
        </dgm:presLayoutVars>
      </dgm:prSet>
      <dgm:spPr/>
    </dgm:pt>
    <dgm:pt modelId="{5F0CB82B-27FE-4AFC-8333-2C31D329075E}" type="pres">
      <dgm:prSet presAssocID="{B0C79490-FEB9-43BA-BE32-EA8E17359AB6}" presName="space" presStyleCnt="0"/>
      <dgm:spPr/>
    </dgm:pt>
    <dgm:pt modelId="{71EBA525-EDB3-4251-8234-C81FC197B084}" type="pres">
      <dgm:prSet presAssocID="{1815444A-C999-4738-9E1A-398AF7D34E37}" presName="composite" presStyleCnt="0"/>
      <dgm:spPr/>
    </dgm:pt>
    <dgm:pt modelId="{F6D9CAD0-A0EB-4C58-93E0-B216A591E65E}" type="pres">
      <dgm:prSet presAssocID="{1815444A-C999-4738-9E1A-398AF7D34E37}" presName="parTx" presStyleLbl="alignNode1" presStyleIdx="1" presStyleCnt="5">
        <dgm:presLayoutVars>
          <dgm:chMax val="0"/>
          <dgm:chPref val="0"/>
          <dgm:bulletEnabled val="1"/>
        </dgm:presLayoutVars>
      </dgm:prSet>
      <dgm:spPr/>
    </dgm:pt>
    <dgm:pt modelId="{6EB6AC98-9207-4504-88BE-9C76B38491B5}" type="pres">
      <dgm:prSet presAssocID="{1815444A-C999-4738-9E1A-398AF7D34E37}" presName="desTx" presStyleLbl="alignAccFollowNode1" presStyleIdx="1" presStyleCnt="5">
        <dgm:presLayoutVars>
          <dgm:bulletEnabled val="1"/>
        </dgm:presLayoutVars>
      </dgm:prSet>
      <dgm:spPr/>
    </dgm:pt>
    <dgm:pt modelId="{821DD7E7-07E8-4743-8AEF-0E85C0E30CE4}" type="pres">
      <dgm:prSet presAssocID="{77C5B99D-5D64-40ED-A190-A2DA2EFAF9FA}" presName="space" presStyleCnt="0"/>
      <dgm:spPr/>
    </dgm:pt>
    <dgm:pt modelId="{10B8505E-AF5B-4EE1-A4E9-4AD7FC03D8AE}" type="pres">
      <dgm:prSet presAssocID="{4A5D27B7-6602-4148-83B6-9B078189BE2B}" presName="composite" presStyleCnt="0"/>
      <dgm:spPr/>
    </dgm:pt>
    <dgm:pt modelId="{EEB50CBB-F5F8-458E-A3DD-83C9AC83CEFD}" type="pres">
      <dgm:prSet presAssocID="{4A5D27B7-6602-4148-83B6-9B078189BE2B}" presName="parTx" presStyleLbl="alignNode1" presStyleIdx="2" presStyleCnt="5">
        <dgm:presLayoutVars>
          <dgm:chMax val="0"/>
          <dgm:chPref val="0"/>
          <dgm:bulletEnabled val="1"/>
        </dgm:presLayoutVars>
      </dgm:prSet>
      <dgm:spPr/>
    </dgm:pt>
    <dgm:pt modelId="{0E115C28-62C2-4262-B88F-2ED25419599E}" type="pres">
      <dgm:prSet presAssocID="{4A5D27B7-6602-4148-83B6-9B078189BE2B}" presName="desTx" presStyleLbl="alignAccFollowNode1" presStyleIdx="2" presStyleCnt="5">
        <dgm:presLayoutVars>
          <dgm:bulletEnabled val="1"/>
        </dgm:presLayoutVars>
      </dgm:prSet>
      <dgm:spPr/>
    </dgm:pt>
    <dgm:pt modelId="{31F401B8-A4D3-4033-87A8-CFDCAD0BEECA}" type="pres">
      <dgm:prSet presAssocID="{52A44F4B-AECA-46F7-8991-F737E3125FA8}" presName="space" presStyleCnt="0"/>
      <dgm:spPr/>
    </dgm:pt>
    <dgm:pt modelId="{3847247D-D492-450B-98AF-5C4D387FC228}" type="pres">
      <dgm:prSet presAssocID="{D314E939-087D-42D5-94C1-47AA9748C436}" presName="composite" presStyleCnt="0"/>
      <dgm:spPr/>
    </dgm:pt>
    <dgm:pt modelId="{1CF842D5-8507-4779-8C0F-870DD89AF1E3}" type="pres">
      <dgm:prSet presAssocID="{D314E939-087D-42D5-94C1-47AA9748C436}" presName="parTx" presStyleLbl="alignNode1" presStyleIdx="3" presStyleCnt="5">
        <dgm:presLayoutVars>
          <dgm:chMax val="0"/>
          <dgm:chPref val="0"/>
          <dgm:bulletEnabled val="1"/>
        </dgm:presLayoutVars>
      </dgm:prSet>
      <dgm:spPr/>
    </dgm:pt>
    <dgm:pt modelId="{863810E3-F12F-42FA-ADF0-5592389E56EA}" type="pres">
      <dgm:prSet presAssocID="{D314E939-087D-42D5-94C1-47AA9748C436}" presName="desTx" presStyleLbl="alignAccFollowNode1" presStyleIdx="3" presStyleCnt="5">
        <dgm:presLayoutVars>
          <dgm:bulletEnabled val="1"/>
        </dgm:presLayoutVars>
      </dgm:prSet>
      <dgm:spPr/>
    </dgm:pt>
    <dgm:pt modelId="{EBF6FDD8-FB90-4943-87E5-1AD6566ACC11}" type="pres">
      <dgm:prSet presAssocID="{7F9FBD5D-A664-41F9-B665-CDA191FC93DC}" presName="space" presStyleCnt="0"/>
      <dgm:spPr/>
    </dgm:pt>
    <dgm:pt modelId="{0CD4CA31-0F03-4C4F-BF11-18828E2C59B3}" type="pres">
      <dgm:prSet presAssocID="{5FB6911C-5B10-4884-A434-E90F1C578ED4}" presName="composite" presStyleCnt="0"/>
      <dgm:spPr/>
    </dgm:pt>
    <dgm:pt modelId="{89DF6AFB-5F7A-48DC-A1C0-3692D0BB5EA9}" type="pres">
      <dgm:prSet presAssocID="{5FB6911C-5B10-4884-A434-E90F1C578ED4}" presName="parTx" presStyleLbl="alignNode1" presStyleIdx="4" presStyleCnt="5">
        <dgm:presLayoutVars>
          <dgm:chMax val="0"/>
          <dgm:chPref val="0"/>
          <dgm:bulletEnabled val="1"/>
        </dgm:presLayoutVars>
      </dgm:prSet>
      <dgm:spPr/>
    </dgm:pt>
    <dgm:pt modelId="{6ECC514B-2B2A-4901-A28C-0EECF71B684C}" type="pres">
      <dgm:prSet presAssocID="{5FB6911C-5B10-4884-A434-E90F1C578ED4}" presName="desTx" presStyleLbl="alignAccFollowNode1" presStyleIdx="4" presStyleCnt="5">
        <dgm:presLayoutVars>
          <dgm:bulletEnabled val="1"/>
        </dgm:presLayoutVars>
      </dgm:prSet>
      <dgm:spPr/>
    </dgm:pt>
  </dgm:ptLst>
  <dgm:cxnLst>
    <dgm:cxn modelId="{B0F43007-2E66-4AE8-A0C7-34F7068DD705}" srcId="{5FB6911C-5B10-4884-A434-E90F1C578ED4}" destId="{8554AC12-A307-43A4-BAFC-E63D1D2FC09D}" srcOrd="0" destOrd="0" parTransId="{B7B434D1-0BCD-49D2-9A39-07E9908ED163}" sibTransId="{389A55BA-CA5D-408B-B541-75D32177207C}"/>
    <dgm:cxn modelId="{BC10CB07-10AF-474F-ABDC-B776C6F3559B}" srcId="{F5F6D2D3-250C-4FE0-813B-6DEDC6719659}" destId="{5FB6911C-5B10-4884-A434-E90F1C578ED4}" srcOrd="4" destOrd="0" parTransId="{C9E2D350-9DC7-4E56-A5CF-F74C9508233D}" sibTransId="{7A8CD2F7-FC92-4DE5-A8C4-1E1AD4C73B76}"/>
    <dgm:cxn modelId="{C72D4B12-E313-461D-9C65-0EC169051E54}" type="presOf" srcId="{318E85B4-74A7-438C-9890-BAA77E5FE728}" destId="{4DB3E34E-2376-4ED6-B3AB-6A8766B2FBD3}" srcOrd="0" destOrd="0" presId="urn:microsoft.com/office/officeart/2005/8/layout/hList1"/>
    <dgm:cxn modelId="{47316432-CFB7-4E73-88BE-F71159B019A1}" srcId="{F5F6D2D3-250C-4FE0-813B-6DEDC6719659}" destId="{4A5D27B7-6602-4148-83B6-9B078189BE2B}" srcOrd="2" destOrd="0" parTransId="{4EF1C397-24FF-4EBF-AC3E-252DF7694467}" sibTransId="{52A44F4B-AECA-46F7-8991-F737E3125FA8}"/>
    <dgm:cxn modelId="{1E9A6C37-8A87-4BB8-97D0-04036D1BCAA6}" srcId="{A375A39F-0E9F-4706-B9E0-C59CD46EF43E}" destId="{318E85B4-74A7-438C-9890-BAA77E5FE728}" srcOrd="0" destOrd="0" parTransId="{BFA3FB45-C146-49F8-9E5E-ECCCDA8D45C1}" sibTransId="{A8611661-59C7-4347-BF06-AF6E4F9B4639}"/>
    <dgm:cxn modelId="{D410013F-93AC-4125-B81E-DAD205B72E6E}" type="presOf" srcId="{46B9EDBA-2F86-4F12-A7B0-9C7DE23918C6}" destId="{863810E3-F12F-42FA-ADF0-5592389E56EA}" srcOrd="0" destOrd="0" presId="urn:microsoft.com/office/officeart/2005/8/layout/hList1"/>
    <dgm:cxn modelId="{F0EE3A40-F447-4F42-A953-32E180A7F354}" type="presOf" srcId="{A375A39F-0E9F-4706-B9E0-C59CD46EF43E}" destId="{4D22F2FC-A678-40EA-9247-D25AE016293D}" srcOrd="0" destOrd="0" presId="urn:microsoft.com/office/officeart/2005/8/layout/hList1"/>
    <dgm:cxn modelId="{A8568341-FA9C-45A4-98E4-03C2213EB555}" srcId="{F5F6D2D3-250C-4FE0-813B-6DEDC6719659}" destId="{D314E939-087D-42D5-94C1-47AA9748C436}" srcOrd="3" destOrd="0" parTransId="{B3455659-352F-47B6-A27A-EAA440B53B6E}" sibTransId="{7F9FBD5D-A664-41F9-B665-CDA191FC93DC}"/>
    <dgm:cxn modelId="{8EFA9564-4D64-49B0-BD9F-7BE8CD1A6694}" type="presOf" srcId="{1815444A-C999-4738-9E1A-398AF7D34E37}" destId="{F6D9CAD0-A0EB-4C58-93E0-B216A591E65E}" srcOrd="0" destOrd="0" presId="urn:microsoft.com/office/officeart/2005/8/layout/hList1"/>
    <dgm:cxn modelId="{38451D58-297A-4D6C-8803-D3DC8C172A11}" type="presOf" srcId="{8554AC12-A307-43A4-BAFC-E63D1D2FC09D}" destId="{6ECC514B-2B2A-4901-A28C-0EECF71B684C}" srcOrd="0" destOrd="0" presId="urn:microsoft.com/office/officeart/2005/8/layout/hList1"/>
    <dgm:cxn modelId="{253DC57B-745A-4593-A49B-044519EAFED6}" type="presOf" srcId="{AE018895-49E5-40DB-9109-DE4224622CBD}" destId="{0E115C28-62C2-4262-B88F-2ED25419599E}" srcOrd="0" destOrd="0" presId="urn:microsoft.com/office/officeart/2005/8/layout/hList1"/>
    <dgm:cxn modelId="{4AFE3A83-8114-48AB-BA7B-02DD3C123F5E}" srcId="{F5F6D2D3-250C-4FE0-813B-6DEDC6719659}" destId="{A375A39F-0E9F-4706-B9E0-C59CD46EF43E}" srcOrd="0" destOrd="0" parTransId="{B9F37BA0-2BF7-4ABC-ABC5-23EDFDE4EDC9}" sibTransId="{B0C79490-FEB9-43BA-BE32-EA8E17359AB6}"/>
    <dgm:cxn modelId="{67C1DF90-A56C-4805-B88F-48F430AA03DF}" srcId="{D314E939-087D-42D5-94C1-47AA9748C436}" destId="{46B9EDBA-2F86-4F12-A7B0-9C7DE23918C6}" srcOrd="0" destOrd="0" parTransId="{0E832A29-2048-4BDF-A01F-95DB8E718971}" sibTransId="{6FF04D82-6AC4-4C79-9EE3-BA1B64705EBF}"/>
    <dgm:cxn modelId="{C0BCE591-92C8-4242-AB5D-E8B31FD51A36}" type="presOf" srcId="{5FB6911C-5B10-4884-A434-E90F1C578ED4}" destId="{89DF6AFB-5F7A-48DC-A1C0-3692D0BB5EA9}" srcOrd="0" destOrd="0" presId="urn:microsoft.com/office/officeart/2005/8/layout/hList1"/>
    <dgm:cxn modelId="{CBC3E698-E38B-4356-ADA9-43A4838CE5CD}" srcId="{1815444A-C999-4738-9E1A-398AF7D34E37}" destId="{C3BA5E74-B07C-4B8A-B097-6D5E8B24FCDE}" srcOrd="0" destOrd="0" parTransId="{B57E6236-645C-4AEE-AA00-3F0A3359348B}" sibTransId="{60A05EDA-374D-46B3-9D46-703249B79088}"/>
    <dgm:cxn modelId="{7D10CEAC-CA7A-4103-93E9-2D9E9D87B609}" type="presOf" srcId="{4A5D27B7-6602-4148-83B6-9B078189BE2B}" destId="{EEB50CBB-F5F8-458E-A3DD-83C9AC83CEFD}" srcOrd="0" destOrd="0" presId="urn:microsoft.com/office/officeart/2005/8/layout/hList1"/>
    <dgm:cxn modelId="{A41D69BB-D666-43AC-93E0-8B2FDDD95ECF}" type="presOf" srcId="{C3BA5E74-B07C-4B8A-B097-6D5E8B24FCDE}" destId="{6EB6AC98-9207-4504-88BE-9C76B38491B5}" srcOrd="0" destOrd="0" presId="urn:microsoft.com/office/officeart/2005/8/layout/hList1"/>
    <dgm:cxn modelId="{C7B035D3-FD70-4F98-A7EC-63029AAAE468}" srcId="{4A5D27B7-6602-4148-83B6-9B078189BE2B}" destId="{AE018895-49E5-40DB-9109-DE4224622CBD}" srcOrd="0" destOrd="0" parTransId="{2F2D90D5-FF6E-4320-BBE8-D7D15A0CFE00}" sibTransId="{3FFCFB43-949C-4884-8448-A3CD0817F50F}"/>
    <dgm:cxn modelId="{F5E343F5-3960-4884-89C5-B30A087AB155}" type="presOf" srcId="{F5F6D2D3-250C-4FE0-813B-6DEDC6719659}" destId="{1117C57F-272A-48B2-B30F-E6D7B65DD34E}" srcOrd="0" destOrd="0" presId="urn:microsoft.com/office/officeart/2005/8/layout/hList1"/>
    <dgm:cxn modelId="{8AB877F5-8D0A-4D14-BF13-63824917F175}" type="presOf" srcId="{D314E939-087D-42D5-94C1-47AA9748C436}" destId="{1CF842D5-8507-4779-8C0F-870DD89AF1E3}" srcOrd="0" destOrd="0" presId="urn:microsoft.com/office/officeart/2005/8/layout/hList1"/>
    <dgm:cxn modelId="{0B97CCFB-69C7-42E7-BA83-5824E8CCABF5}" srcId="{F5F6D2D3-250C-4FE0-813B-6DEDC6719659}" destId="{1815444A-C999-4738-9E1A-398AF7D34E37}" srcOrd="1" destOrd="0" parTransId="{B9AD3E0D-E377-4BDF-9FB2-A4AF83F3C561}" sibTransId="{77C5B99D-5D64-40ED-A190-A2DA2EFAF9FA}"/>
    <dgm:cxn modelId="{5EF8FA43-4DF4-4634-9C4B-D796E872AADB}" type="presParOf" srcId="{1117C57F-272A-48B2-B30F-E6D7B65DD34E}" destId="{EC3F338F-D3BC-49A4-9810-AB64E8A8CD6C}" srcOrd="0" destOrd="0" presId="urn:microsoft.com/office/officeart/2005/8/layout/hList1"/>
    <dgm:cxn modelId="{87A6EA8D-3DFC-49CF-97D1-D498912D4FCE}" type="presParOf" srcId="{EC3F338F-D3BC-49A4-9810-AB64E8A8CD6C}" destId="{4D22F2FC-A678-40EA-9247-D25AE016293D}" srcOrd="0" destOrd="0" presId="urn:microsoft.com/office/officeart/2005/8/layout/hList1"/>
    <dgm:cxn modelId="{0DD5601E-1539-4E2B-84AF-97F93B366EEA}" type="presParOf" srcId="{EC3F338F-D3BC-49A4-9810-AB64E8A8CD6C}" destId="{4DB3E34E-2376-4ED6-B3AB-6A8766B2FBD3}" srcOrd="1" destOrd="0" presId="urn:microsoft.com/office/officeart/2005/8/layout/hList1"/>
    <dgm:cxn modelId="{E571056D-DF64-4940-B5EF-AF95277868AA}" type="presParOf" srcId="{1117C57F-272A-48B2-B30F-E6D7B65DD34E}" destId="{5F0CB82B-27FE-4AFC-8333-2C31D329075E}" srcOrd="1" destOrd="0" presId="urn:microsoft.com/office/officeart/2005/8/layout/hList1"/>
    <dgm:cxn modelId="{2CD5CA8C-79B8-4365-801D-5E8B83A8AD12}" type="presParOf" srcId="{1117C57F-272A-48B2-B30F-E6D7B65DD34E}" destId="{71EBA525-EDB3-4251-8234-C81FC197B084}" srcOrd="2" destOrd="0" presId="urn:microsoft.com/office/officeart/2005/8/layout/hList1"/>
    <dgm:cxn modelId="{4E0E917B-BBA0-4A34-A7E1-5535C8630D1A}" type="presParOf" srcId="{71EBA525-EDB3-4251-8234-C81FC197B084}" destId="{F6D9CAD0-A0EB-4C58-93E0-B216A591E65E}" srcOrd="0" destOrd="0" presId="urn:microsoft.com/office/officeart/2005/8/layout/hList1"/>
    <dgm:cxn modelId="{36167A4D-4329-4508-BE6B-5BEFE43F8A72}" type="presParOf" srcId="{71EBA525-EDB3-4251-8234-C81FC197B084}" destId="{6EB6AC98-9207-4504-88BE-9C76B38491B5}" srcOrd="1" destOrd="0" presId="urn:microsoft.com/office/officeart/2005/8/layout/hList1"/>
    <dgm:cxn modelId="{EF9FAB2A-CF0A-4359-9186-43B2B9F97A9B}" type="presParOf" srcId="{1117C57F-272A-48B2-B30F-E6D7B65DD34E}" destId="{821DD7E7-07E8-4743-8AEF-0E85C0E30CE4}" srcOrd="3" destOrd="0" presId="urn:microsoft.com/office/officeart/2005/8/layout/hList1"/>
    <dgm:cxn modelId="{85FD93B8-FC33-461F-B7CF-0D11F11D70A0}" type="presParOf" srcId="{1117C57F-272A-48B2-B30F-E6D7B65DD34E}" destId="{10B8505E-AF5B-4EE1-A4E9-4AD7FC03D8AE}" srcOrd="4" destOrd="0" presId="urn:microsoft.com/office/officeart/2005/8/layout/hList1"/>
    <dgm:cxn modelId="{451A11AB-DE60-4F52-B8C9-2CFB3C8168C7}" type="presParOf" srcId="{10B8505E-AF5B-4EE1-A4E9-4AD7FC03D8AE}" destId="{EEB50CBB-F5F8-458E-A3DD-83C9AC83CEFD}" srcOrd="0" destOrd="0" presId="urn:microsoft.com/office/officeart/2005/8/layout/hList1"/>
    <dgm:cxn modelId="{1377BBAF-78D6-415B-999E-411C42AFC93E}" type="presParOf" srcId="{10B8505E-AF5B-4EE1-A4E9-4AD7FC03D8AE}" destId="{0E115C28-62C2-4262-B88F-2ED25419599E}" srcOrd="1" destOrd="0" presId="urn:microsoft.com/office/officeart/2005/8/layout/hList1"/>
    <dgm:cxn modelId="{7D757B13-EA13-416C-BCB5-2AD27DCAE5EF}" type="presParOf" srcId="{1117C57F-272A-48B2-B30F-E6D7B65DD34E}" destId="{31F401B8-A4D3-4033-87A8-CFDCAD0BEECA}" srcOrd="5" destOrd="0" presId="urn:microsoft.com/office/officeart/2005/8/layout/hList1"/>
    <dgm:cxn modelId="{0DC78D13-E45D-434D-A590-8D9B744AB002}" type="presParOf" srcId="{1117C57F-272A-48B2-B30F-E6D7B65DD34E}" destId="{3847247D-D492-450B-98AF-5C4D387FC228}" srcOrd="6" destOrd="0" presId="urn:microsoft.com/office/officeart/2005/8/layout/hList1"/>
    <dgm:cxn modelId="{77779157-B124-4D57-9C8F-7714499D3350}" type="presParOf" srcId="{3847247D-D492-450B-98AF-5C4D387FC228}" destId="{1CF842D5-8507-4779-8C0F-870DD89AF1E3}" srcOrd="0" destOrd="0" presId="urn:microsoft.com/office/officeart/2005/8/layout/hList1"/>
    <dgm:cxn modelId="{EA8A23FF-8658-41A3-99EE-FEF0E2D15106}" type="presParOf" srcId="{3847247D-D492-450B-98AF-5C4D387FC228}" destId="{863810E3-F12F-42FA-ADF0-5592389E56EA}" srcOrd="1" destOrd="0" presId="urn:microsoft.com/office/officeart/2005/8/layout/hList1"/>
    <dgm:cxn modelId="{0003AE8A-A2BA-472B-8C3C-F0D1B071DBC1}" type="presParOf" srcId="{1117C57F-272A-48B2-B30F-E6D7B65DD34E}" destId="{EBF6FDD8-FB90-4943-87E5-1AD6566ACC11}" srcOrd="7" destOrd="0" presId="urn:microsoft.com/office/officeart/2005/8/layout/hList1"/>
    <dgm:cxn modelId="{FB029DEF-B563-4C2A-8651-9AB6A7858DAE}" type="presParOf" srcId="{1117C57F-272A-48B2-B30F-E6D7B65DD34E}" destId="{0CD4CA31-0F03-4C4F-BF11-18828E2C59B3}" srcOrd="8" destOrd="0" presId="urn:microsoft.com/office/officeart/2005/8/layout/hList1"/>
    <dgm:cxn modelId="{14784174-7D2E-4984-B0F6-DBBD4D0510AC}" type="presParOf" srcId="{0CD4CA31-0F03-4C4F-BF11-18828E2C59B3}" destId="{89DF6AFB-5F7A-48DC-A1C0-3692D0BB5EA9}" srcOrd="0" destOrd="0" presId="urn:microsoft.com/office/officeart/2005/8/layout/hList1"/>
    <dgm:cxn modelId="{CA317913-B111-407A-8077-927E71C21536}" type="presParOf" srcId="{0CD4CA31-0F03-4C4F-BF11-18828E2C59B3}" destId="{6ECC514B-2B2A-4901-A28C-0EECF71B684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2F2FC-A678-40EA-9247-D25AE016293D}">
      <dsp:nvSpPr>
        <dsp:cNvPr id="0" name=""/>
        <dsp:cNvSpPr/>
      </dsp:nvSpPr>
      <dsp:spPr>
        <a:xfrm>
          <a:off x="398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SQL API </a:t>
          </a:r>
          <a:endParaRPr lang="en-GB" sz="1500" kern="1200" dirty="0"/>
        </a:p>
      </dsp:txBody>
      <dsp:txXfrm>
        <a:off x="3987" y="65273"/>
        <a:ext cx="1528390" cy="432000"/>
      </dsp:txXfrm>
    </dsp:sp>
    <dsp:sp modelId="{4DB3E34E-2376-4ED6-B3AB-6A8766B2FBD3}">
      <dsp:nvSpPr>
        <dsp:cNvPr id="0" name=""/>
        <dsp:cNvSpPr/>
      </dsp:nvSpPr>
      <dsp:spPr>
        <a:xfrm>
          <a:off x="398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Supports SQL-like query language</a:t>
          </a:r>
          <a:endParaRPr lang="en-GB" sz="1500" kern="1200" dirty="0"/>
        </a:p>
      </dsp:txBody>
      <dsp:txXfrm>
        <a:off x="3987" y="497273"/>
        <a:ext cx="1528390" cy="844087"/>
      </dsp:txXfrm>
    </dsp:sp>
    <dsp:sp modelId="{F6D9CAD0-A0EB-4C58-93E0-B216A591E65E}">
      <dsp:nvSpPr>
        <dsp:cNvPr id="0" name=""/>
        <dsp:cNvSpPr/>
      </dsp:nvSpPr>
      <dsp:spPr>
        <a:xfrm>
          <a:off x="1746352"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Table API</a:t>
          </a:r>
          <a:endParaRPr lang="en-GB" sz="1500" kern="1200" dirty="0"/>
        </a:p>
      </dsp:txBody>
      <dsp:txXfrm>
        <a:off x="1746352" y="65273"/>
        <a:ext cx="1528390" cy="432000"/>
      </dsp:txXfrm>
    </dsp:sp>
    <dsp:sp modelId="{6EB6AC98-9207-4504-88BE-9C76B38491B5}">
      <dsp:nvSpPr>
        <dsp:cNvPr id="0" name=""/>
        <dsp:cNvSpPr/>
      </dsp:nvSpPr>
      <dsp:spPr>
        <a:xfrm>
          <a:off x="1746352"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Azure Table Storage</a:t>
          </a:r>
          <a:endParaRPr lang="en-GB" sz="1500" kern="1200" dirty="0"/>
        </a:p>
      </dsp:txBody>
      <dsp:txXfrm>
        <a:off x="1746352" y="497273"/>
        <a:ext cx="1528390" cy="844087"/>
      </dsp:txXfrm>
    </dsp:sp>
    <dsp:sp modelId="{EEB50CBB-F5F8-458E-A3DD-83C9AC83CEFD}">
      <dsp:nvSpPr>
        <dsp:cNvPr id="0" name=""/>
        <dsp:cNvSpPr/>
      </dsp:nvSpPr>
      <dsp:spPr>
        <a:xfrm>
          <a:off x="348871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MongoDB API</a:t>
          </a:r>
          <a:endParaRPr lang="en-GB" sz="1500" kern="1200" dirty="0"/>
        </a:p>
      </dsp:txBody>
      <dsp:txXfrm>
        <a:off x="3488717" y="65273"/>
        <a:ext cx="1528390" cy="432000"/>
      </dsp:txXfrm>
    </dsp:sp>
    <dsp:sp modelId="{0E115C28-62C2-4262-B88F-2ED25419599E}">
      <dsp:nvSpPr>
        <dsp:cNvPr id="0" name=""/>
        <dsp:cNvSpPr/>
      </dsp:nvSpPr>
      <dsp:spPr>
        <a:xfrm>
          <a:off x="348871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MongoDB</a:t>
          </a:r>
          <a:endParaRPr lang="en-GB" sz="1500" kern="1200" dirty="0"/>
        </a:p>
      </dsp:txBody>
      <dsp:txXfrm>
        <a:off x="3488717" y="497273"/>
        <a:ext cx="1528390" cy="844087"/>
      </dsp:txXfrm>
    </dsp:sp>
    <dsp:sp modelId="{1CF842D5-8507-4779-8C0F-870DD89AF1E3}">
      <dsp:nvSpPr>
        <dsp:cNvPr id="0" name=""/>
        <dsp:cNvSpPr/>
      </dsp:nvSpPr>
      <dsp:spPr>
        <a:xfrm>
          <a:off x="5231082"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Cassandra API</a:t>
          </a:r>
          <a:endParaRPr lang="en-GB" sz="1500" kern="1200" dirty="0"/>
        </a:p>
      </dsp:txBody>
      <dsp:txXfrm>
        <a:off x="5231082" y="65273"/>
        <a:ext cx="1528390" cy="432000"/>
      </dsp:txXfrm>
    </dsp:sp>
    <dsp:sp modelId="{863810E3-F12F-42FA-ADF0-5592389E56EA}">
      <dsp:nvSpPr>
        <dsp:cNvPr id="0" name=""/>
        <dsp:cNvSpPr/>
      </dsp:nvSpPr>
      <dsp:spPr>
        <a:xfrm>
          <a:off x="5231082"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Cassandra</a:t>
          </a:r>
          <a:endParaRPr lang="en-GB" sz="1500" kern="1200" dirty="0"/>
        </a:p>
      </dsp:txBody>
      <dsp:txXfrm>
        <a:off x="5231082" y="497273"/>
        <a:ext cx="1528390" cy="844087"/>
      </dsp:txXfrm>
    </dsp:sp>
    <dsp:sp modelId="{89DF6AFB-5F7A-48DC-A1C0-3692D0BB5EA9}">
      <dsp:nvSpPr>
        <dsp:cNvPr id="0" name=""/>
        <dsp:cNvSpPr/>
      </dsp:nvSpPr>
      <dsp:spPr>
        <a:xfrm>
          <a:off x="697344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Gremlin API</a:t>
          </a:r>
          <a:endParaRPr lang="en-GB" sz="1500" kern="1200" dirty="0"/>
        </a:p>
      </dsp:txBody>
      <dsp:txXfrm>
        <a:off x="6973447" y="65273"/>
        <a:ext cx="1528390" cy="432000"/>
      </dsp:txXfrm>
    </dsp:sp>
    <dsp:sp modelId="{6ECC514B-2B2A-4901-A28C-0EECF71B684C}">
      <dsp:nvSpPr>
        <dsp:cNvPr id="0" name=""/>
        <dsp:cNvSpPr/>
      </dsp:nvSpPr>
      <dsp:spPr>
        <a:xfrm>
          <a:off x="697344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A graph database</a:t>
          </a:r>
          <a:endParaRPr lang="en-GB" sz="1500" kern="1200" dirty="0"/>
        </a:p>
      </dsp:txBody>
      <dsp:txXfrm>
        <a:off x="6973447" y="497273"/>
        <a:ext cx="1528390" cy="84408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3/9/2021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140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09346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4110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32255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1707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91125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8496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2432484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6</a:t>
            </a:fld>
            <a:endParaRPr lang="en-US"/>
          </a:p>
        </p:txBody>
      </p:sp>
    </p:spTree>
    <p:extLst>
      <p:ext uri="{BB962C8B-B14F-4D97-AF65-F5344CB8AC3E}">
        <p14:creationId xmlns:p14="http://schemas.microsoft.com/office/powerpoint/2010/main" val="3075082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10</a:t>
            </a:fld>
            <a:endParaRPr lang="en-US"/>
          </a:p>
        </p:txBody>
      </p:sp>
    </p:spTree>
    <p:extLst>
      <p:ext uri="{BB962C8B-B14F-4D97-AF65-F5344CB8AC3E}">
        <p14:creationId xmlns:p14="http://schemas.microsoft.com/office/powerpoint/2010/main" val="682221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11</a:t>
            </a:fld>
            <a:endParaRPr lang="en-US"/>
          </a:p>
        </p:txBody>
      </p:sp>
    </p:spTree>
    <p:extLst>
      <p:ext uri="{BB962C8B-B14F-4D97-AF65-F5344CB8AC3E}">
        <p14:creationId xmlns:p14="http://schemas.microsoft.com/office/powerpoint/2010/main" val="2699579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584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909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80828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3983" y="465322"/>
            <a:ext cx="8507865" cy="316857"/>
          </a:xfrm>
          <a:prstGeom prst="rect">
            <a:avLst/>
          </a:prstGeom>
        </p:spPr>
        <p:txBody>
          <a:bodyPr wrap="square" lIns="0" tIns="0" rIns="0" bIns="0">
            <a:spAutoFit/>
          </a:bodyPr>
          <a:lstStyle>
            <a:lvl1pPr>
              <a:lnSpc>
                <a:spcPct val="100000"/>
              </a:lnSpc>
              <a:defRPr sz="2059" strike="noStrike" spc="0">
                <a:solidFill>
                  <a:srgbClr val="000000"/>
                </a:solidFill>
              </a:defRPr>
            </a:lvl1pPr>
          </a:lstStyle>
          <a:p>
            <a:r>
              <a:rPr lang="en-US"/>
              <a:t>Title</a:t>
            </a:r>
          </a:p>
        </p:txBody>
      </p:sp>
    </p:spTree>
    <p:extLst>
      <p:ext uri="{BB962C8B-B14F-4D97-AF65-F5344CB8AC3E}">
        <p14:creationId xmlns:p14="http://schemas.microsoft.com/office/powerpoint/2010/main" val="60066687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3/9/2021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2"/>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59" r:id="rId9"/>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wmf"/><Relationship Id="rId1" Type="http://schemas.openxmlformats.org/officeDocument/2006/relationships/slideLayout" Target="../slideLayouts/slideLayout2.xml"/><Relationship Id="rId5" Type="http://schemas.openxmlformats.org/officeDocument/2006/relationships/image" Target="../media/image29.wmf"/><Relationship Id="rId4" Type="http://schemas.openxmlformats.org/officeDocument/2006/relationships/image" Target="../media/image28.wmf"/></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emf"/></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5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70.jpe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8.xml"/><Relationship Id="rId6" Type="http://schemas.openxmlformats.org/officeDocument/2006/relationships/image" Target="../media/image73.png"/><Relationship Id="rId5" Type="http://schemas.openxmlformats.org/officeDocument/2006/relationships/image" Target="../media/image72.jpeg"/><Relationship Id="rId4" Type="http://schemas.openxmlformats.org/officeDocument/2006/relationships/image" Target="../media/image71.jpe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28417" y="7145"/>
            <a:ext cx="5796480" cy="1616093"/>
          </a:xfrm>
        </p:spPr>
        <p:txBody>
          <a:bodyPr/>
          <a:lstStyle/>
          <a:p>
            <a:r>
              <a:rPr lang="en-US" sz="2800" dirty="0">
                <a:solidFill>
                  <a:schemeClr val="bg1"/>
                </a:solidFill>
              </a:rPr>
              <a:t>Exam DP-201: Designing a Microsoft Azure Data Solution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1026" name="Picture 2" descr="Microsoft Certified: Azure Data Engineer Associate">
            <a:extLst>
              <a:ext uri="{FF2B5EF4-FFF2-40B4-BE49-F238E27FC236}">
                <a16:creationId xmlns:a16="http://schemas.microsoft.com/office/drawing/2014/main" id="{948DF187-3874-4F7E-BB23-C922854BE5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0750" y="120015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DP-201 Changes in 2021</a:t>
            </a:r>
          </a:p>
        </p:txBody>
      </p:sp>
      <p:pic>
        <p:nvPicPr>
          <p:cNvPr id="4" name="Picture 3">
            <a:extLst>
              <a:ext uri="{FF2B5EF4-FFF2-40B4-BE49-F238E27FC236}">
                <a16:creationId xmlns:a16="http://schemas.microsoft.com/office/drawing/2014/main" id="{0E55F3D1-7826-4674-AC81-B92E44919A82}"/>
              </a:ext>
            </a:extLst>
          </p:cNvPr>
          <p:cNvPicPr>
            <a:picLocks noChangeAspect="1"/>
          </p:cNvPicPr>
          <p:nvPr/>
        </p:nvPicPr>
        <p:blipFill>
          <a:blip r:embed="rId3"/>
          <a:stretch>
            <a:fillRect/>
          </a:stretch>
        </p:blipFill>
        <p:spPr>
          <a:xfrm>
            <a:off x="1614857" y="1705083"/>
            <a:ext cx="5914286" cy="1733333"/>
          </a:xfrm>
          <a:prstGeom prst="rect">
            <a:avLst/>
          </a:prstGeom>
        </p:spPr>
      </p:pic>
      <p:sp>
        <p:nvSpPr>
          <p:cNvPr id="5" name="Rectangle: Rounded Corners 4">
            <a:extLst>
              <a:ext uri="{FF2B5EF4-FFF2-40B4-BE49-F238E27FC236}">
                <a16:creationId xmlns:a16="http://schemas.microsoft.com/office/drawing/2014/main" id="{A7868B3B-AB36-45F4-A57F-858451EC8B5D}"/>
              </a:ext>
            </a:extLst>
          </p:cNvPr>
          <p:cNvSpPr/>
          <p:nvPr/>
        </p:nvSpPr>
        <p:spPr>
          <a:xfrm>
            <a:off x="1895475" y="958850"/>
            <a:ext cx="5353050" cy="495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Until June 30, 2021</a:t>
            </a:r>
          </a:p>
        </p:txBody>
      </p:sp>
      <p:sp>
        <p:nvSpPr>
          <p:cNvPr id="7" name="TextBox 6">
            <a:extLst>
              <a:ext uri="{FF2B5EF4-FFF2-40B4-BE49-F238E27FC236}">
                <a16:creationId xmlns:a16="http://schemas.microsoft.com/office/drawing/2014/main" id="{5379E817-DD64-4B50-8C6C-86FCA075BBF1}"/>
              </a:ext>
            </a:extLst>
          </p:cNvPr>
          <p:cNvSpPr txBox="1"/>
          <p:nvPr/>
        </p:nvSpPr>
        <p:spPr>
          <a:xfrm>
            <a:off x="3575050" y="1777389"/>
            <a:ext cx="1498600" cy="307777"/>
          </a:xfrm>
          <a:prstGeom prst="rect">
            <a:avLst/>
          </a:prstGeom>
          <a:noFill/>
        </p:spPr>
        <p:txBody>
          <a:bodyPr wrap="square" rtlCol="0">
            <a:spAutoFit/>
          </a:bodyPr>
          <a:lstStyle/>
          <a:p>
            <a:r>
              <a:rPr lang="en-US" sz="1400" b="1" dirty="0"/>
              <a:t>DP-200</a:t>
            </a:r>
          </a:p>
        </p:txBody>
      </p:sp>
      <p:sp>
        <p:nvSpPr>
          <p:cNvPr id="8" name="TextBox 7">
            <a:extLst>
              <a:ext uri="{FF2B5EF4-FFF2-40B4-BE49-F238E27FC236}">
                <a16:creationId xmlns:a16="http://schemas.microsoft.com/office/drawing/2014/main" id="{D1AE5F8F-32F8-4586-97E3-C7E073A13F56}"/>
              </a:ext>
            </a:extLst>
          </p:cNvPr>
          <p:cNvSpPr txBox="1"/>
          <p:nvPr/>
        </p:nvSpPr>
        <p:spPr>
          <a:xfrm>
            <a:off x="3575050" y="2677511"/>
            <a:ext cx="1498600" cy="307777"/>
          </a:xfrm>
          <a:prstGeom prst="rect">
            <a:avLst/>
          </a:prstGeom>
          <a:noFill/>
        </p:spPr>
        <p:txBody>
          <a:bodyPr wrap="square" rtlCol="0">
            <a:spAutoFit/>
          </a:bodyPr>
          <a:lstStyle/>
          <a:p>
            <a:r>
              <a:rPr lang="en-US" sz="1400" b="1" dirty="0"/>
              <a:t>DP-201</a:t>
            </a:r>
          </a:p>
        </p:txBody>
      </p:sp>
    </p:spTree>
    <p:extLst>
      <p:ext uri="{BB962C8B-B14F-4D97-AF65-F5344CB8AC3E}">
        <p14:creationId xmlns:p14="http://schemas.microsoft.com/office/powerpoint/2010/main" val="3519563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DP-201 Changes in 2021</a:t>
            </a:r>
          </a:p>
        </p:txBody>
      </p:sp>
      <p:sp>
        <p:nvSpPr>
          <p:cNvPr id="5" name="Rectangle: Rounded Corners 4">
            <a:extLst>
              <a:ext uri="{FF2B5EF4-FFF2-40B4-BE49-F238E27FC236}">
                <a16:creationId xmlns:a16="http://schemas.microsoft.com/office/drawing/2014/main" id="{A7868B3B-AB36-45F4-A57F-858451EC8B5D}"/>
              </a:ext>
            </a:extLst>
          </p:cNvPr>
          <p:cNvSpPr/>
          <p:nvPr/>
        </p:nvSpPr>
        <p:spPr>
          <a:xfrm>
            <a:off x="1895475" y="958850"/>
            <a:ext cx="5353050" cy="495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After June 30, 2021</a:t>
            </a:r>
          </a:p>
        </p:txBody>
      </p:sp>
      <p:grpSp>
        <p:nvGrpSpPr>
          <p:cNvPr id="17" name="Group 16">
            <a:extLst>
              <a:ext uri="{FF2B5EF4-FFF2-40B4-BE49-F238E27FC236}">
                <a16:creationId xmlns:a16="http://schemas.microsoft.com/office/drawing/2014/main" id="{8A0C34E3-DB77-479D-9185-E8851E884B8E}"/>
              </a:ext>
            </a:extLst>
          </p:cNvPr>
          <p:cNvGrpSpPr/>
          <p:nvPr/>
        </p:nvGrpSpPr>
        <p:grpSpPr>
          <a:xfrm>
            <a:off x="1614857" y="1704263"/>
            <a:ext cx="5914286" cy="1733333"/>
            <a:chOff x="1614857" y="1704263"/>
            <a:chExt cx="5914286" cy="1733333"/>
          </a:xfrm>
        </p:grpSpPr>
        <p:sp>
          <p:nvSpPr>
            <p:cNvPr id="7" name="TextBox 6">
              <a:extLst>
                <a:ext uri="{FF2B5EF4-FFF2-40B4-BE49-F238E27FC236}">
                  <a16:creationId xmlns:a16="http://schemas.microsoft.com/office/drawing/2014/main" id="{5379E817-DD64-4B50-8C6C-86FCA075BBF1}"/>
                </a:ext>
              </a:extLst>
            </p:cNvPr>
            <p:cNvSpPr txBox="1"/>
            <p:nvPr/>
          </p:nvSpPr>
          <p:spPr>
            <a:xfrm>
              <a:off x="3575050" y="1777389"/>
              <a:ext cx="1498600" cy="307777"/>
            </a:xfrm>
            <a:prstGeom prst="rect">
              <a:avLst/>
            </a:prstGeom>
            <a:noFill/>
          </p:spPr>
          <p:txBody>
            <a:bodyPr wrap="square" rtlCol="0">
              <a:spAutoFit/>
            </a:bodyPr>
            <a:lstStyle/>
            <a:p>
              <a:r>
                <a:rPr lang="en-US" sz="1400" b="1" dirty="0"/>
                <a:t>DP-203</a:t>
              </a:r>
            </a:p>
          </p:txBody>
        </p:sp>
        <p:sp>
          <p:nvSpPr>
            <p:cNvPr id="10" name="TextBox 9">
              <a:extLst>
                <a:ext uri="{FF2B5EF4-FFF2-40B4-BE49-F238E27FC236}">
                  <a16:creationId xmlns:a16="http://schemas.microsoft.com/office/drawing/2014/main" id="{7B9EED61-5EC7-424E-A0F7-013464B8C192}"/>
                </a:ext>
              </a:extLst>
            </p:cNvPr>
            <p:cNvSpPr txBox="1"/>
            <p:nvPr/>
          </p:nvSpPr>
          <p:spPr>
            <a:xfrm>
              <a:off x="3581400" y="1792869"/>
              <a:ext cx="1498600" cy="307777"/>
            </a:xfrm>
            <a:prstGeom prst="rect">
              <a:avLst/>
            </a:prstGeom>
            <a:noFill/>
          </p:spPr>
          <p:txBody>
            <a:bodyPr wrap="square" rtlCol="0">
              <a:spAutoFit/>
            </a:bodyPr>
            <a:lstStyle/>
            <a:p>
              <a:r>
                <a:rPr lang="en-US" sz="1400" b="1" dirty="0"/>
                <a:t>DP-203</a:t>
              </a:r>
            </a:p>
          </p:txBody>
        </p:sp>
        <p:sp>
          <p:nvSpPr>
            <p:cNvPr id="11" name="TextBox 10">
              <a:extLst>
                <a:ext uri="{FF2B5EF4-FFF2-40B4-BE49-F238E27FC236}">
                  <a16:creationId xmlns:a16="http://schemas.microsoft.com/office/drawing/2014/main" id="{79F7369F-EC68-41AA-B35F-D472ACF535E3}"/>
                </a:ext>
              </a:extLst>
            </p:cNvPr>
            <p:cNvSpPr txBox="1"/>
            <p:nvPr/>
          </p:nvSpPr>
          <p:spPr>
            <a:xfrm>
              <a:off x="2279650" y="2724150"/>
              <a:ext cx="2514600" cy="369332"/>
            </a:xfrm>
            <a:prstGeom prst="rect">
              <a:avLst/>
            </a:prstGeom>
            <a:noFill/>
          </p:spPr>
          <p:txBody>
            <a:bodyPr wrap="square" rtlCol="0">
              <a:spAutoFit/>
            </a:bodyPr>
            <a:lstStyle/>
            <a:p>
              <a:r>
                <a:rPr lang="en-US" sz="1200" b="1" dirty="0">
                  <a:solidFill>
                    <a:srgbClr val="660B97"/>
                  </a:solidFill>
                </a:rPr>
                <a:t>Data Engineering on Microsoft Azure</a:t>
              </a:r>
              <a:r>
                <a:rPr lang="en-US" dirty="0">
                  <a:solidFill>
                    <a:srgbClr val="660B97"/>
                  </a:solidFill>
                </a:rPr>
                <a:t> </a:t>
              </a:r>
            </a:p>
          </p:txBody>
        </p:sp>
        <p:grpSp>
          <p:nvGrpSpPr>
            <p:cNvPr id="15" name="Group 14">
              <a:extLst>
                <a:ext uri="{FF2B5EF4-FFF2-40B4-BE49-F238E27FC236}">
                  <a16:creationId xmlns:a16="http://schemas.microsoft.com/office/drawing/2014/main" id="{3F67D4F8-5240-42EB-8905-58FC03BE1E7D}"/>
                </a:ext>
              </a:extLst>
            </p:cNvPr>
            <p:cNvGrpSpPr/>
            <p:nvPr/>
          </p:nvGrpSpPr>
          <p:grpSpPr>
            <a:xfrm>
              <a:off x="1614857" y="1704263"/>
              <a:ext cx="5914286" cy="1733333"/>
              <a:chOff x="1614857" y="1704263"/>
              <a:chExt cx="5914286" cy="1733333"/>
            </a:xfrm>
          </p:grpSpPr>
          <p:grpSp>
            <p:nvGrpSpPr>
              <p:cNvPr id="9" name="Group 8">
                <a:extLst>
                  <a:ext uri="{FF2B5EF4-FFF2-40B4-BE49-F238E27FC236}">
                    <a16:creationId xmlns:a16="http://schemas.microsoft.com/office/drawing/2014/main" id="{665B18B3-67A6-4A00-85AB-DBC1D012E725}"/>
                  </a:ext>
                </a:extLst>
              </p:cNvPr>
              <p:cNvGrpSpPr/>
              <p:nvPr/>
            </p:nvGrpSpPr>
            <p:grpSpPr>
              <a:xfrm>
                <a:off x="1614857" y="1704263"/>
                <a:ext cx="5914286" cy="1733333"/>
                <a:chOff x="1614857" y="1704263"/>
                <a:chExt cx="5914286" cy="1733333"/>
              </a:xfrm>
            </p:grpSpPr>
            <p:pic>
              <p:nvPicPr>
                <p:cNvPr id="4" name="Picture 3">
                  <a:extLst>
                    <a:ext uri="{FF2B5EF4-FFF2-40B4-BE49-F238E27FC236}">
                      <a16:creationId xmlns:a16="http://schemas.microsoft.com/office/drawing/2014/main" id="{0E55F3D1-7826-4674-AC81-B92E44919A82}"/>
                    </a:ext>
                  </a:extLst>
                </p:cNvPr>
                <p:cNvPicPr>
                  <a:picLocks noChangeAspect="1"/>
                </p:cNvPicPr>
                <p:nvPr/>
              </p:nvPicPr>
              <p:blipFill>
                <a:blip r:embed="rId3"/>
                <a:stretch>
                  <a:fillRect/>
                </a:stretch>
              </p:blipFill>
              <p:spPr>
                <a:xfrm>
                  <a:off x="1614857" y="1704263"/>
                  <a:ext cx="5914286" cy="1733333"/>
                </a:xfrm>
                <a:prstGeom prst="rect">
                  <a:avLst/>
                </a:prstGeom>
              </p:spPr>
            </p:pic>
            <p:pic>
              <p:nvPicPr>
                <p:cNvPr id="6" name="Picture 5">
                  <a:extLst>
                    <a:ext uri="{FF2B5EF4-FFF2-40B4-BE49-F238E27FC236}">
                      <a16:creationId xmlns:a16="http://schemas.microsoft.com/office/drawing/2014/main" id="{489EF796-E675-46CB-9101-E4616FFFD271}"/>
                    </a:ext>
                  </a:extLst>
                </p:cNvPr>
                <p:cNvPicPr>
                  <a:picLocks noChangeAspect="1"/>
                </p:cNvPicPr>
                <p:nvPr/>
              </p:nvPicPr>
              <p:blipFill>
                <a:blip r:embed="rId4"/>
                <a:stretch>
                  <a:fillRect/>
                </a:stretch>
              </p:blipFill>
              <p:spPr>
                <a:xfrm>
                  <a:off x="1774888" y="2486165"/>
                  <a:ext cx="2797112" cy="845302"/>
                </a:xfrm>
                <a:prstGeom prst="rect">
                  <a:avLst/>
                </a:prstGeom>
              </p:spPr>
            </p:pic>
          </p:grpSp>
          <p:pic>
            <p:nvPicPr>
              <p:cNvPr id="14" name="Picture 13">
                <a:extLst>
                  <a:ext uri="{FF2B5EF4-FFF2-40B4-BE49-F238E27FC236}">
                    <a16:creationId xmlns:a16="http://schemas.microsoft.com/office/drawing/2014/main" id="{5030B114-A1BC-4F17-80FF-F0972C1D88C3}"/>
                  </a:ext>
                </a:extLst>
              </p:cNvPr>
              <p:cNvPicPr>
                <a:picLocks noChangeAspect="1"/>
              </p:cNvPicPr>
              <p:nvPr/>
            </p:nvPicPr>
            <p:blipFill>
              <a:blip r:embed="rId4"/>
              <a:stretch>
                <a:fillRect/>
              </a:stretch>
            </p:blipFill>
            <p:spPr>
              <a:xfrm>
                <a:off x="2279650" y="2058979"/>
                <a:ext cx="2082800" cy="428571"/>
              </a:xfrm>
              <a:prstGeom prst="rect">
                <a:avLst/>
              </a:prstGeom>
            </p:spPr>
          </p:pic>
        </p:grpSp>
        <p:sp>
          <p:nvSpPr>
            <p:cNvPr id="16" name="TextBox 15">
              <a:extLst>
                <a:ext uri="{FF2B5EF4-FFF2-40B4-BE49-F238E27FC236}">
                  <a16:creationId xmlns:a16="http://schemas.microsoft.com/office/drawing/2014/main" id="{760DF826-1848-4EB1-929D-02E1A0EAD08B}"/>
                </a:ext>
              </a:extLst>
            </p:cNvPr>
            <p:cNvSpPr txBox="1"/>
            <p:nvPr/>
          </p:nvSpPr>
          <p:spPr>
            <a:xfrm>
              <a:off x="2279650" y="2009020"/>
              <a:ext cx="2295462" cy="461665"/>
            </a:xfrm>
            <a:prstGeom prst="rect">
              <a:avLst/>
            </a:prstGeom>
            <a:noFill/>
          </p:spPr>
          <p:txBody>
            <a:bodyPr wrap="square" rtlCol="0">
              <a:spAutoFit/>
            </a:bodyPr>
            <a:lstStyle/>
            <a:p>
              <a:r>
                <a:rPr lang="en-US" sz="1200" b="1" dirty="0">
                  <a:solidFill>
                    <a:srgbClr val="660B97"/>
                  </a:solidFill>
                </a:rPr>
                <a:t>Data Engineering on Microsoft Azure</a:t>
              </a:r>
            </a:p>
          </p:txBody>
        </p:sp>
      </p:grpSp>
      <p:sp>
        <p:nvSpPr>
          <p:cNvPr id="18" name="TextBox 17">
            <a:extLst>
              <a:ext uri="{FF2B5EF4-FFF2-40B4-BE49-F238E27FC236}">
                <a16:creationId xmlns:a16="http://schemas.microsoft.com/office/drawing/2014/main" id="{9B166B18-FF58-4810-A9DC-3AB155C9DEC0}"/>
              </a:ext>
            </a:extLst>
          </p:cNvPr>
          <p:cNvSpPr txBox="1"/>
          <p:nvPr/>
        </p:nvSpPr>
        <p:spPr>
          <a:xfrm>
            <a:off x="3587750" y="1792869"/>
            <a:ext cx="1498600" cy="307777"/>
          </a:xfrm>
          <a:prstGeom prst="rect">
            <a:avLst/>
          </a:prstGeom>
          <a:noFill/>
        </p:spPr>
        <p:txBody>
          <a:bodyPr wrap="square" rtlCol="0">
            <a:spAutoFit/>
          </a:bodyPr>
          <a:lstStyle/>
          <a:p>
            <a:r>
              <a:rPr lang="en-US" sz="1400" b="1" dirty="0"/>
              <a:t>DP-203</a:t>
            </a:r>
          </a:p>
        </p:txBody>
      </p:sp>
    </p:spTree>
    <p:extLst>
      <p:ext uri="{BB962C8B-B14F-4D97-AF65-F5344CB8AC3E}">
        <p14:creationId xmlns:p14="http://schemas.microsoft.com/office/powerpoint/2010/main" val="2439273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What is an Azure Data Engineer?</a:t>
            </a:r>
          </a:p>
        </p:txBody>
      </p:sp>
      <p:sp>
        <p:nvSpPr>
          <p:cNvPr id="3" name="Content Placeholder 2">
            <a:extLst>
              <a:ext uri="{FF2B5EF4-FFF2-40B4-BE49-F238E27FC236}">
                <a16:creationId xmlns:a16="http://schemas.microsoft.com/office/drawing/2014/main" id="{5B9479D8-C820-7847-B368-E92263D5B270}"/>
              </a:ext>
            </a:extLst>
          </p:cNvPr>
          <p:cNvSpPr>
            <a:spLocks noGrp="1"/>
          </p:cNvSpPr>
          <p:nvPr>
            <p:ph idx="1"/>
          </p:nvPr>
        </p:nvSpPr>
        <p:spPr/>
        <p:txBody>
          <a:bodyPr/>
          <a:lstStyle/>
          <a:p>
            <a:r>
              <a:rPr lang="en-US" dirty="0"/>
              <a:t>Design and implement the management, monitoring, security, and privacy of data using the full stack of data services</a:t>
            </a:r>
          </a:p>
          <a:p>
            <a:pPr lvl="1"/>
            <a:r>
              <a:rPr lang="en-US" dirty="0"/>
              <a:t>“Builds and tunes data pipelines”</a:t>
            </a:r>
          </a:p>
          <a:p>
            <a:pPr lvl="1"/>
            <a:r>
              <a:rPr lang="en-US" dirty="0"/>
              <a:t>“Implements, monitors, and optimizes data platforms”</a:t>
            </a:r>
          </a:p>
          <a:p>
            <a:pPr lvl="1"/>
            <a:r>
              <a:rPr lang="en-US" dirty="0"/>
              <a:t>“Has solid knowledge of SQL, Python, or Scala”</a:t>
            </a:r>
          </a:p>
          <a:p>
            <a:r>
              <a:rPr lang="en-US" dirty="0"/>
              <a:t>The Azure Data Scientist consumes the data the Engineer provides</a:t>
            </a:r>
          </a:p>
        </p:txBody>
      </p:sp>
    </p:spTree>
    <p:extLst>
      <p:ext uri="{BB962C8B-B14F-4D97-AF65-F5344CB8AC3E}">
        <p14:creationId xmlns:p14="http://schemas.microsoft.com/office/powerpoint/2010/main" val="2609386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Scientist Associate</a:t>
            </a:r>
          </a:p>
        </p:txBody>
      </p:sp>
      <p:pic>
        <p:nvPicPr>
          <p:cNvPr id="4" name="Picture 3">
            <a:extLst>
              <a:ext uri="{FF2B5EF4-FFF2-40B4-BE49-F238E27FC236}">
                <a16:creationId xmlns:a16="http://schemas.microsoft.com/office/drawing/2014/main" id="{81913D2D-19FA-4EEB-8B71-AB2C76EAF4AE}"/>
              </a:ext>
            </a:extLst>
          </p:cNvPr>
          <p:cNvPicPr>
            <a:picLocks noChangeAspect="1"/>
          </p:cNvPicPr>
          <p:nvPr/>
        </p:nvPicPr>
        <p:blipFill>
          <a:blip r:embed="rId2"/>
          <a:stretch>
            <a:fillRect/>
          </a:stretch>
        </p:blipFill>
        <p:spPr>
          <a:xfrm>
            <a:off x="430592" y="982818"/>
            <a:ext cx="8282816" cy="3227231"/>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2959875" y="1508976"/>
            <a:ext cx="765717" cy="307777"/>
          </a:xfrm>
          <a:prstGeom prst="rect">
            <a:avLst/>
          </a:prstGeom>
          <a:noFill/>
        </p:spPr>
        <p:txBody>
          <a:bodyPr wrap="square" rtlCol="0">
            <a:spAutoFit/>
          </a:bodyPr>
          <a:lstStyle/>
          <a:p>
            <a:r>
              <a:rPr lang="en-US" sz="1400" dirty="0">
                <a:solidFill>
                  <a:srgbClr val="002060"/>
                </a:solidFill>
              </a:rPr>
              <a:t>DP-100</a:t>
            </a:r>
          </a:p>
        </p:txBody>
      </p:sp>
    </p:spTree>
    <p:extLst>
      <p:ext uri="{BB962C8B-B14F-4D97-AF65-F5344CB8AC3E}">
        <p14:creationId xmlns:p14="http://schemas.microsoft.com/office/powerpoint/2010/main" val="4101627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Analyst Associate</a:t>
            </a:r>
          </a:p>
        </p:txBody>
      </p:sp>
      <p:pic>
        <p:nvPicPr>
          <p:cNvPr id="5" name="Picture 4">
            <a:extLst>
              <a:ext uri="{FF2B5EF4-FFF2-40B4-BE49-F238E27FC236}">
                <a16:creationId xmlns:a16="http://schemas.microsoft.com/office/drawing/2014/main" id="{86DDF724-998A-44C1-B6F2-F79E1848EA4A}"/>
              </a:ext>
            </a:extLst>
          </p:cNvPr>
          <p:cNvPicPr>
            <a:picLocks noChangeAspect="1"/>
          </p:cNvPicPr>
          <p:nvPr/>
        </p:nvPicPr>
        <p:blipFill>
          <a:blip r:embed="rId2"/>
          <a:stretch>
            <a:fillRect/>
          </a:stretch>
        </p:blipFill>
        <p:spPr>
          <a:xfrm>
            <a:off x="931761" y="946234"/>
            <a:ext cx="7280478" cy="3251031"/>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3227489" y="1433825"/>
            <a:ext cx="765717" cy="307777"/>
          </a:xfrm>
          <a:prstGeom prst="rect">
            <a:avLst/>
          </a:prstGeom>
          <a:noFill/>
        </p:spPr>
        <p:txBody>
          <a:bodyPr wrap="square" rtlCol="0">
            <a:spAutoFit/>
          </a:bodyPr>
          <a:lstStyle/>
          <a:p>
            <a:r>
              <a:rPr lang="en-US" sz="1400" dirty="0">
                <a:solidFill>
                  <a:srgbClr val="002060"/>
                </a:solidFill>
              </a:rPr>
              <a:t>DA-100</a:t>
            </a:r>
          </a:p>
        </p:txBody>
      </p:sp>
    </p:spTree>
    <p:extLst>
      <p:ext uri="{BB962C8B-B14F-4D97-AF65-F5344CB8AC3E}">
        <p14:creationId xmlns:p14="http://schemas.microsoft.com/office/powerpoint/2010/main" val="2556280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Fundamentals</a:t>
            </a:r>
          </a:p>
        </p:txBody>
      </p:sp>
      <p:pic>
        <p:nvPicPr>
          <p:cNvPr id="4" name="Picture 3">
            <a:extLst>
              <a:ext uri="{FF2B5EF4-FFF2-40B4-BE49-F238E27FC236}">
                <a16:creationId xmlns:a16="http://schemas.microsoft.com/office/drawing/2014/main" id="{5E3A00BD-E788-431C-9C57-D2770015C0B2}"/>
              </a:ext>
            </a:extLst>
          </p:cNvPr>
          <p:cNvPicPr>
            <a:picLocks noChangeAspect="1"/>
          </p:cNvPicPr>
          <p:nvPr/>
        </p:nvPicPr>
        <p:blipFill>
          <a:blip r:embed="rId2"/>
          <a:stretch>
            <a:fillRect/>
          </a:stretch>
        </p:blipFill>
        <p:spPr>
          <a:xfrm>
            <a:off x="518341" y="973209"/>
            <a:ext cx="8107317" cy="3197081"/>
          </a:xfrm>
          <a:prstGeom prst="rect">
            <a:avLst/>
          </a:prstGeom>
        </p:spPr>
      </p:pic>
      <p:sp>
        <p:nvSpPr>
          <p:cNvPr id="7" name="TextBox 6">
            <a:extLst>
              <a:ext uri="{FF2B5EF4-FFF2-40B4-BE49-F238E27FC236}">
                <a16:creationId xmlns:a16="http://schemas.microsoft.com/office/drawing/2014/main" id="{DF4C9215-2903-CA4C-BBA1-92C0CD00DBE9}"/>
              </a:ext>
            </a:extLst>
          </p:cNvPr>
          <p:cNvSpPr txBox="1"/>
          <p:nvPr/>
        </p:nvSpPr>
        <p:spPr>
          <a:xfrm>
            <a:off x="3010675" y="1458176"/>
            <a:ext cx="765717" cy="307777"/>
          </a:xfrm>
          <a:prstGeom prst="rect">
            <a:avLst/>
          </a:prstGeom>
          <a:noFill/>
        </p:spPr>
        <p:txBody>
          <a:bodyPr wrap="square" rtlCol="0">
            <a:spAutoFit/>
          </a:bodyPr>
          <a:lstStyle/>
          <a:p>
            <a:r>
              <a:rPr lang="en-US" sz="1400" dirty="0">
                <a:solidFill>
                  <a:srgbClr val="002060"/>
                </a:solidFill>
              </a:rPr>
              <a:t>DP-900</a:t>
            </a:r>
          </a:p>
        </p:txBody>
      </p:sp>
    </p:spTree>
    <p:extLst>
      <p:ext uri="{BB962C8B-B14F-4D97-AF65-F5344CB8AC3E}">
        <p14:creationId xmlns:p14="http://schemas.microsoft.com/office/powerpoint/2010/main" val="2864057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Case Study</a:t>
            </a:r>
          </a:p>
        </p:txBody>
      </p:sp>
      <p:sp>
        <p:nvSpPr>
          <p:cNvPr id="4" name="Content Placeholder 3">
            <a:extLst>
              <a:ext uri="{FF2B5EF4-FFF2-40B4-BE49-F238E27FC236}">
                <a16:creationId xmlns:a16="http://schemas.microsoft.com/office/drawing/2014/main" id="{FC05F40F-ADA2-104C-ABC6-F64E943AD779}"/>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81C76BE-3D56-4014-BF60-49E5DDBA2635}"/>
              </a:ext>
            </a:extLst>
          </p:cNvPr>
          <p:cNvPicPr>
            <a:picLocks noChangeAspect="1"/>
          </p:cNvPicPr>
          <p:nvPr/>
        </p:nvPicPr>
        <p:blipFill>
          <a:blip r:embed="rId2"/>
          <a:stretch>
            <a:fillRect/>
          </a:stretch>
        </p:blipFill>
        <p:spPr>
          <a:xfrm>
            <a:off x="885825" y="1065745"/>
            <a:ext cx="7372350" cy="3824840"/>
          </a:xfrm>
          <a:prstGeom prst="rect">
            <a:avLst/>
          </a:prstGeom>
          <a:ln w="12700">
            <a:solidFill>
              <a:schemeClr val="accent1"/>
            </a:solidFill>
          </a:ln>
        </p:spPr>
      </p:pic>
    </p:spTree>
    <p:extLst>
      <p:ext uri="{BB962C8B-B14F-4D97-AF65-F5344CB8AC3E}">
        <p14:creationId xmlns:p14="http://schemas.microsoft.com/office/powerpoint/2010/main" val="2302878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Active Screen</a:t>
            </a:r>
          </a:p>
        </p:txBody>
      </p:sp>
      <p:sp>
        <p:nvSpPr>
          <p:cNvPr id="3" name="Content Placeholder 2">
            <a:extLst>
              <a:ext uri="{FF2B5EF4-FFF2-40B4-BE49-F238E27FC236}">
                <a16:creationId xmlns:a16="http://schemas.microsoft.com/office/drawing/2014/main" id="{542D5871-D20D-C141-9D5F-130DA6C1B09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C7E92B5-356E-404F-A2AE-69804C13BF93}"/>
              </a:ext>
            </a:extLst>
          </p:cNvPr>
          <p:cNvPicPr>
            <a:picLocks noChangeAspect="1"/>
          </p:cNvPicPr>
          <p:nvPr/>
        </p:nvPicPr>
        <p:blipFill>
          <a:blip r:embed="rId2"/>
          <a:stretch>
            <a:fillRect/>
          </a:stretch>
        </p:blipFill>
        <p:spPr>
          <a:xfrm>
            <a:off x="1256023" y="808309"/>
            <a:ext cx="6631954" cy="3839097"/>
          </a:xfrm>
          <a:prstGeom prst="rect">
            <a:avLst/>
          </a:prstGeom>
        </p:spPr>
      </p:pic>
    </p:spTree>
    <p:extLst>
      <p:ext uri="{BB962C8B-B14F-4D97-AF65-F5344CB8AC3E}">
        <p14:creationId xmlns:p14="http://schemas.microsoft.com/office/powerpoint/2010/main" val="2560328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8" name="Content Placeholder 7">
            <a:extLst>
              <a:ext uri="{FF2B5EF4-FFF2-40B4-BE49-F238E27FC236}">
                <a16:creationId xmlns:a16="http://schemas.microsoft.com/office/drawing/2014/main" id="{96B588C5-940D-4004-B78A-2E5CBBD0585F}"/>
              </a:ext>
            </a:extLst>
          </p:cNvPr>
          <p:cNvSpPr>
            <a:spLocks noGrp="1"/>
          </p:cNvSpPr>
          <p:nvPr>
            <p:ph idx="1"/>
          </p:nvPr>
        </p:nvSpPr>
        <p:spPr/>
        <p:txBody>
          <a:bodyPr/>
          <a:lstStyle/>
          <a:p>
            <a:endParaRPr lang="en-US"/>
          </a:p>
        </p:txBody>
      </p:sp>
      <p:sp>
        <p:nvSpPr>
          <p:cNvPr id="3" name="Isosceles Triangle 2">
            <a:extLst>
              <a:ext uri="{FF2B5EF4-FFF2-40B4-BE49-F238E27FC236}">
                <a16:creationId xmlns:a16="http://schemas.microsoft.com/office/drawing/2014/main" id="{63995069-69E5-4381-9671-C69866B93FC4}"/>
              </a:ext>
            </a:extLst>
          </p:cNvPr>
          <p:cNvSpPr/>
          <p:nvPr/>
        </p:nvSpPr>
        <p:spPr>
          <a:xfrm>
            <a:off x="2487120" y="1089189"/>
            <a:ext cx="4169760" cy="3122052"/>
          </a:xfrm>
          <a:prstGeom prst="triangle">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37160" tIns="137160" rIns="137160" bIns="137160" rtlCol="0" anchor="ctr"/>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spcBef>
                <a:spcPts val="450"/>
              </a:spcBef>
            </a:pPr>
            <a:r>
              <a:rPr lang="en-US" dirty="0">
                <a:solidFill>
                  <a:schemeClr val="bg1"/>
                </a:solidFill>
              </a:rPr>
              <a:t>Interdependence</a:t>
            </a:r>
          </a:p>
        </p:txBody>
      </p:sp>
      <p:sp>
        <p:nvSpPr>
          <p:cNvPr id="4" name="TextBox 3">
            <a:extLst>
              <a:ext uri="{FF2B5EF4-FFF2-40B4-BE49-F238E27FC236}">
                <a16:creationId xmlns:a16="http://schemas.microsoft.com/office/drawing/2014/main" id="{5F6A2048-FB70-46D4-A516-B738655F7FD6}"/>
              </a:ext>
            </a:extLst>
          </p:cNvPr>
          <p:cNvSpPr txBox="1"/>
          <p:nvPr/>
        </p:nvSpPr>
        <p:spPr>
          <a:xfrm>
            <a:off x="1905814"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Content knowledge</a:t>
            </a:r>
          </a:p>
        </p:txBody>
      </p:sp>
      <p:sp>
        <p:nvSpPr>
          <p:cNvPr id="5" name="TextBox 4">
            <a:extLst>
              <a:ext uri="{FF2B5EF4-FFF2-40B4-BE49-F238E27FC236}">
                <a16:creationId xmlns:a16="http://schemas.microsoft.com/office/drawing/2014/main" id="{9EE7D8EA-D531-43B6-821A-549B9677E818}"/>
              </a:ext>
            </a:extLst>
          </p:cNvPr>
          <p:cNvSpPr txBox="1"/>
          <p:nvPr/>
        </p:nvSpPr>
        <p:spPr>
          <a:xfrm>
            <a:off x="5269853"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Practical application</a:t>
            </a:r>
          </a:p>
        </p:txBody>
      </p:sp>
      <p:sp>
        <p:nvSpPr>
          <p:cNvPr id="6" name="TextBox 5">
            <a:extLst>
              <a:ext uri="{FF2B5EF4-FFF2-40B4-BE49-F238E27FC236}">
                <a16:creationId xmlns:a16="http://schemas.microsoft.com/office/drawing/2014/main" id="{689C4BAF-D29C-41B7-A22E-C1DCBB043612}"/>
              </a:ext>
            </a:extLst>
          </p:cNvPr>
          <p:cNvSpPr txBox="1"/>
          <p:nvPr/>
        </p:nvSpPr>
        <p:spPr>
          <a:xfrm>
            <a:off x="3248347" y="4241949"/>
            <a:ext cx="2647307" cy="32316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Test-taking skills</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Pyramid</a:t>
            </a:r>
            <a:endParaRPr lang="en-US" sz="2800" dirty="0"/>
          </a:p>
        </p:txBody>
      </p:sp>
    </p:spTree>
    <p:extLst>
      <p:ext uri="{BB962C8B-B14F-4D97-AF65-F5344CB8AC3E}">
        <p14:creationId xmlns:p14="http://schemas.microsoft.com/office/powerpoint/2010/main" val="12497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timw.info/dp201</a:t>
            </a:r>
          </a:p>
          <a:p>
            <a:r>
              <a:rPr lang="en-US" dirty="0"/>
              <a:t>Twitter: </a:t>
            </a:r>
            <a:r>
              <a:rPr lang="en-US" b="1" dirty="0">
                <a:solidFill>
                  <a:srgbClr val="0070C0"/>
                </a:solidFill>
              </a:rPr>
              <a:t>@TechTrainerTim</a:t>
            </a:r>
          </a:p>
          <a:p>
            <a:r>
              <a:rPr lang="en-US" dirty="0"/>
              <a:t>Work: </a:t>
            </a:r>
            <a:r>
              <a:rPr lang="en-US" b="1" dirty="0" err="1">
                <a:solidFill>
                  <a:srgbClr val="0070C0"/>
                </a:solidFill>
              </a:rPr>
              <a:t>timw.info</a:t>
            </a:r>
            <a:r>
              <a:rPr lang="en-US" b="1" dirty="0">
                <a:solidFill>
                  <a:srgbClr val="0070C0"/>
                </a:solidFill>
              </a:rPr>
              <a:t>/</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5" name="Picture 4">
            <a:extLst>
              <a:ext uri="{FF2B5EF4-FFF2-40B4-BE49-F238E27FC236}">
                <a16:creationId xmlns:a16="http://schemas.microsoft.com/office/drawing/2014/main" id="{EAADF8F4-4D10-47F1-8C07-88C7D335C7D4}"/>
              </a:ext>
            </a:extLst>
          </p:cNvPr>
          <p:cNvPicPr>
            <a:picLocks noChangeAspect="1"/>
          </p:cNvPicPr>
          <p:nvPr/>
        </p:nvPicPr>
        <p:blipFill>
          <a:blip r:embed="rId2"/>
          <a:stretch>
            <a:fillRect/>
          </a:stretch>
        </p:blipFill>
        <p:spPr>
          <a:xfrm>
            <a:off x="6110920" y="1581779"/>
            <a:ext cx="2575879" cy="1979942"/>
          </a:xfrm>
          <a:prstGeom prst="rect">
            <a:avLst/>
          </a:prstGeom>
          <a:ln w="25400">
            <a:solidFill>
              <a:schemeClr val="tx1"/>
            </a:solidFill>
          </a:ln>
        </p:spPr>
      </p:pic>
      <p:pic>
        <p:nvPicPr>
          <p:cNvPr id="6" name="Picture 2" descr="Microsoft Certified: Azure Data Engineer Associate">
            <a:extLst>
              <a:ext uri="{FF2B5EF4-FFF2-40B4-BE49-F238E27FC236}">
                <a16:creationId xmlns:a16="http://schemas.microsoft.com/office/drawing/2014/main" id="{DC9F2D28-89F7-4076-92A0-667A1F19EA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68" y="1929665"/>
            <a:ext cx="1035050" cy="103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369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1519416"/>
            <a:ext cx="4133054" cy="2862083"/>
          </a:xfrm>
        </p:spPr>
        <p:txBody>
          <a:bodyPr/>
          <a:lstStyle/>
          <a:p>
            <a:r>
              <a:rPr lang="en-US" dirty="0"/>
              <a:t>Based in Nashville, TN, US</a:t>
            </a:r>
          </a:p>
          <a:p>
            <a:pPr lvl="1"/>
            <a:r>
              <a:rPr lang="en-US" dirty="0"/>
              <a:t>Central time zone</a:t>
            </a:r>
          </a:p>
          <a:p>
            <a:r>
              <a:rPr lang="en-US" dirty="0"/>
              <a:t>MCT, MVP</a:t>
            </a:r>
          </a:p>
          <a:p>
            <a:r>
              <a:rPr lang="en-US" dirty="0"/>
              <a:t>Twitter: </a:t>
            </a:r>
            <a:r>
              <a:rPr lang="en-US" b="1" dirty="0">
                <a:solidFill>
                  <a:srgbClr val="0070C0"/>
                </a:solidFill>
              </a:rPr>
              <a:t>@TechTrainerTim</a:t>
            </a:r>
          </a:p>
          <a:p>
            <a:r>
              <a:rPr lang="en-US" dirty="0"/>
              <a:t>Badge: </a:t>
            </a:r>
            <a:r>
              <a:rPr lang="en-US" b="1" dirty="0">
                <a:solidFill>
                  <a:srgbClr val="0070C0"/>
                </a:solidFill>
              </a:rPr>
              <a:t>timw.info/</a:t>
            </a:r>
            <a:r>
              <a:rPr lang="en-US" b="1" dirty="0" err="1">
                <a:solidFill>
                  <a:srgbClr val="0070C0"/>
                </a:solidFill>
              </a:rPr>
              <a:t>dpcert</a:t>
            </a:r>
            <a:endParaRPr lang="en-US" b="1" dirty="0">
              <a:solidFill>
                <a:srgbClr val="0070C0"/>
              </a:solidFill>
            </a:endParaRPr>
          </a:p>
        </p:txBody>
      </p:sp>
      <p:pic>
        <p:nvPicPr>
          <p:cNvPr id="6" name="Picture 5">
            <a:extLst>
              <a:ext uri="{FF2B5EF4-FFF2-40B4-BE49-F238E27FC236}">
                <a16:creationId xmlns:a16="http://schemas.microsoft.com/office/drawing/2014/main" id="{CF436B25-65F8-44BF-8D8B-5573BA73B811}"/>
              </a:ext>
            </a:extLst>
          </p:cNvPr>
          <p:cNvPicPr>
            <a:picLocks noChangeAspect="1"/>
          </p:cNvPicPr>
          <p:nvPr/>
        </p:nvPicPr>
        <p:blipFill>
          <a:blip r:embed="rId2"/>
          <a:stretch>
            <a:fillRect/>
          </a:stretch>
        </p:blipFill>
        <p:spPr>
          <a:xfrm>
            <a:off x="5376094" y="1418201"/>
            <a:ext cx="3358581" cy="2581564"/>
          </a:xfrm>
          <a:prstGeom prst="rect">
            <a:avLst/>
          </a:prstGeom>
          <a:ln w="25400">
            <a:solidFill>
              <a:schemeClr val="tx1"/>
            </a:solidFill>
          </a:ln>
        </p:spPr>
      </p:pic>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56" y="1418201"/>
            <a:ext cx="828675" cy="13811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icrosoft Certified: Azure Data Engineer Associate">
            <a:extLst>
              <a:ext uri="{FF2B5EF4-FFF2-40B4-BE49-F238E27FC236}">
                <a16:creationId xmlns:a16="http://schemas.microsoft.com/office/drawing/2014/main" id="{D3A8E3D6-A77F-4FD0-B2E4-AAD4FAE60F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68" y="2964715"/>
            <a:ext cx="1035050" cy="103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262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Non-Relational Data</a:t>
            </a:r>
          </a:p>
        </p:txBody>
      </p:sp>
    </p:spTree>
    <p:extLst>
      <p:ext uri="{BB962C8B-B14F-4D97-AF65-F5344CB8AC3E}">
        <p14:creationId xmlns:p14="http://schemas.microsoft.com/office/powerpoint/2010/main" val="2112518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Non-Relational Data Characteristics</a:t>
            </a:r>
          </a:p>
        </p:txBody>
      </p:sp>
      <p:grpSp>
        <p:nvGrpSpPr>
          <p:cNvPr id="4" name="Group 3">
            <a:extLst>
              <a:ext uri="{FF2B5EF4-FFF2-40B4-BE49-F238E27FC236}">
                <a16:creationId xmlns:a16="http://schemas.microsoft.com/office/drawing/2014/main" id="{087BA705-CDA9-3240-9534-C75F2ABAA6E7}"/>
              </a:ext>
            </a:extLst>
          </p:cNvPr>
          <p:cNvGrpSpPr/>
          <p:nvPr/>
        </p:nvGrpSpPr>
        <p:grpSpPr>
          <a:xfrm>
            <a:off x="325755" y="1150028"/>
            <a:ext cx="8505952" cy="2977256"/>
            <a:chOff x="325755" y="1150028"/>
            <a:chExt cx="8505952" cy="2977256"/>
          </a:xfrm>
        </p:grpSpPr>
        <p:sp>
          <p:nvSpPr>
            <p:cNvPr id="5" name="TextBox 4">
              <a:extLst>
                <a:ext uri="{FF2B5EF4-FFF2-40B4-BE49-F238E27FC236}">
                  <a16:creationId xmlns:a16="http://schemas.microsoft.com/office/drawing/2014/main" id="{0CEA9ED2-7FE4-5441-9BC6-E05629A439C3}"/>
                </a:ext>
                <a:ext uri="{C183D7F6-B498-43B3-948B-1728B52AA6E4}">
                  <adec:decorative xmlns:adec="http://schemas.microsoft.com/office/drawing/2017/decorative" val="0"/>
                </a:ext>
              </a:extLst>
            </p:cNvPr>
            <p:cNvSpPr txBox="1"/>
            <p:nvPr/>
          </p:nvSpPr>
          <p:spPr>
            <a:xfrm>
              <a:off x="328613" y="1150028"/>
              <a:ext cx="8503094" cy="1925012"/>
            </a:xfrm>
            <a:prstGeom prst="rect">
              <a:avLst/>
            </a:prstGeom>
            <a:solidFill>
              <a:schemeClr val="bg1">
                <a:lumMod val="95000"/>
              </a:schemeClr>
            </a:solidFill>
            <a:ln w="19050">
              <a:noFill/>
            </a:ln>
          </p:spPr>
          <p:txBody>
            <a:bodyPr wrap="square" lIns="102870" tIns="68580" rIns="102870" bIns="68580">
              <a:noAutofit/>
            </a:bodyPr>
            <a:lstStyle/>
            <a:p>
              <a:r>
                <a:rPr lang="en-US" sz="1050" dirty="0">
                  <a:latin typeface="Consolas" panose="020B0609020204030204" pitchFamily="49" charset="0"/>
                </a:rPr>
                <a:t>## Customer 1 ID: 1 </a:t>
              </a:r>
            </a:p>
            <a:p>
              <a:r>
                <a:rPr lang="en-US" sz="1050" dirty="0">
                  <a:latin typeface="Consolas" panose="020B0609020204030204" pitchFamily="49" charset="0"/>
                </a:rPr>
                <a:t>Name: Mark Hanson </a:t>
              </a:r>
            </a:p>
            <a:p>
              <a:r>
                <a:rPr lang="en-US" sz="1050" dirty="0">
                  <a:latin typeface="Consolas" panose="020B0609020204030204" pitchFamily="49" charset="0"/>
                </a:rPr>
                <a:t>Telephone: [ Home: 1-999-9999999, Business: 1-888-8888888, Cell: 1-777- 7777777 ] </a:t>
              </a:r>
            </a:p>
            <a:p>
              <a:r>
                <a:rPr lang="en-US" sz="1050" dirty="0">
                  <a:latin typeface="Consolas" panose="020B0609020204030204" pitchFamily="49" charset="0"/>
                </a:rPr>
                <a:t>Address: [ Home: 121 Main Street, Some City, NY, 10110, </a:t>
              </a:r>
            </a:p>
            <a:p>
              <a:r>
                <a:rPr lang="en-US" sz="1050" dirty="0">
                  <a:latin typeface="Consolas" panose="020B0609020204030204" pitchFamily="49" charset="0"/>
                </a:rPr>
                <a:t>           Business: 87 Big Building, Some City, NY, 10111 ] </a:t>
              </a:r>
            </a:p>
            <a:p>
              <a:r>
                <a:rPr lang="en-US" sz="1050" dirty="0">
                  <a:latin typeface="Consolas" panose="020B0609020204030204" pitchFamily="49" charset="0"/>
                </a:rPr>
                <a:t>## Customer 2 ID: 2 </a:t>
              </a:r>
            </a:p>
            <a:p>
              <a:r>
                <a:rPr lang="en-US" sz="1050" dirty="0">
                  <a:latin typeface="Consolas" panose="020B0609020204030204" pitchFamily="49" charset="0"/>
                </a:rPr>
                <a:t>Title: Mr </a:t>
              </a:r>
            </a:p>
            <a:p>
              <a:r>
                <a:rPr lang="en-US" sz="1050" dirty="0">
                  <a:latin typeface="Consolas" panose="020B0609020204030204" pitchFamily="49" charset="0"/>
                </a:rPr>
                <a:t>Name: Jeff Hay </a:t>
              </a:r>
            </a:p>
            <a:p>
              <a:r>
                <a:rPr lang="en-US" sz="1050" dirty="0">
                  <a:latin typeface="Consolas" panose="020B0609020204030204" pitchFamily="49" charset="0"/>
                </a:rPr>
                <a:t>Telephone: [ Home: 0044-1999-333333, Mobile: 0044-17545-444444 ] </a:t>
              </a:r>
            </a:p>
            <a:p>
              <a:r>
                <a:rPr lang="en-US" sz="1050" dirty="0">
                  <a:latin typeface="Consolas" panose="020B0609020204030204" pitchFamily="49" charset="0"/>
                </a:rPr>
                <a:t>Address: [ UK: 86 High Street, Some Town, A County, GL8888, UK, </a:t>
              </a:r>
            </a:p>
            <a:p>
              <a:r>
                <a:rPr lang="en-US" sz="1050" dirty="0">
                  <a:latin typeface="Consolas" panose="020B0609020204030204" pitchFamily="49" charset="0"/>
                </a:rPr>
                <a:t>           US: 777 7th Street, Another City, CA, 90111 ] </a:t>
              </a:r>
              <a:endParaRPr lang="en-US" sz="1200" dirty="0">
                <a:latin typeface="Consolas" panose="020B0609020204030204" pitchFamily="49" charset="0"/>
              </a:endParaRPr>
            </a:p>
          </p:txBody>
        </p:sp>
        <p:sp>
          <p:nvSpPr>
            <p:cNvPr id="6" name="TextBox 5">
              <a:extLst>
                <a:ext uri="{FF2B5EF4-FFF2-40B4-BE49-F238E27FC236}">
                  <a16:creationId xmlns:a16="http://schemas.microsoft.com/office/drawing/2014/main" id="{0E2EC55C-14A7-4F4A-9BE1-DECED4A63A61}"/>
                </a:ext>
              </a:extLst>
            </p:cNvPr>
            <p:cNvSpPr txBox="1"/>
            <p:nvPr/>
          </p:nvSpPr>
          <p:spPr>
            <a:xfrm>
              <a:off x="325755" y="3178278"/>
              <a:ext cx="8505952" cy="949006"/>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Non-relational collections can have: </a:t>
              </a:r>
            </a:p>
          </p:txBody>
        </p:sp>
        <p:sp>
          <p:nvSpPr>
            <p:cNvPr id="7" name="Freeform: Shape 8">
              <a:extLst>
                <a:ext uri="{FF2B5EF4-FFF2-40B4-BE49-F238E27FC236}">
                  <a16:creationId xmlns:a16="http://schemas.microsoft.com/office/drawing/2014/main" id="{C1538FC0-7CB7-734C-B450-A3DC894931ED}"/>
                </a:ext>
              </a:extLst>
            </p:cNvPr>
            <p:cNvSpPr/>
            <p:nvPr/>
          </p:nvSpPr>
          <p:spPr>
            <a:xfrm>
              <a:off x="421739" y="3546987"/>
              <a:ext cx="3106301"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Multiple entities in the same collection or container with different fields</a:t>
              </a:r>
            </a:p>
          </p:txBody>
        </p:sp>
        <p:sp>
          <p:nvSpPr>
            <p:cNvPr id="8" name="Freeform: Shape 10">
              <a:extLst>
                <a:ext uri="{FF2B5EF4-FFF2-40B4-BE49-F238E27FC236}">
                  <a16:creationId xmlns:a16="http://schemas.microsoft.com/office/drawing/2014/main" id="{45FCE50E-57E0-0D48-92B4-C249FA4567B5}"/>
                </a:ext>
              </a:extLst>
            </p:cNvPr>
            <p:cNvSpPr/>
            <p:nvPr/>
          </p:nvSpPr>
          <p:spPr>
            <a:xfrm>
              <a:off x="3630331" y="3546987"/>
              <a:ext cx="1896803"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Have a different, </a:t>
              </a:r>
              <a:br>
                <a:rPr lang="en-US" sz="1050" dirty="0">
                  <a:solidFill>
                    <a:schemeClr val="tx1"/>
                  </a:solidFill>
                </a:rPr>
              </a:br>
              <a:r>
                <a:rPr lang="en-US" sz="1050" dirty="0">
                  <a:solidFill>
                    <a:schemeClr val="tx1"/>
                  </a:solidFill>
                </a:rPr>
                <a:t>non-tabular schema</a:t>
              </a:r>
            </a:p>
          </p:txBody>
        </p:sp>
        <p:sp>
          <p:nvSpPr>
            <p:cNvPr id="9" name="Freeform: Shape 12">
              <a:extLst>
                <a:ext uri="{FF2B5EF4-FFF2-40B4-BE49-F238E27FC236}">
                  <a16:creationId xmlns:a16="http://schemas.microsoft.com/office/drawing/2014/main" id="{17D236D9-C56C-0747-8D1F-3C7F50C0212C}"/>
                </a:ext>
              </a:extLst>
            </p:cNvPr>
            <p:cNvSpPr/>
            <p:nvPr/>
          </p:nvSpPr>
          <p:spPr>
            <a:xfrm>
              <a:off x="5629424" y="3546987"/>
              <a:ext cx="3106299"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Are often defined by labeling each field with the name it represents</a:t>
              </a:r>
            </a:p>
          </p:txBody>
        </p:sp>
      </p:grpSp>
    </p:spTree>
    <p:extLst>
      <p:ext uri="{BB962C8B-B14F-4D97-AF65-F5344CB8AC3E}">
        <p14:creationId xmlns:p14="http://schemas.microsoft.com/office/powerpoint/2010/main" val="311254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84B9B-FF30-BF45-9C0F-A9B7381F2BEA}"/>
              </a:ext>
            </a:extLst>
          </p:cNvPr>
          <p:cNvSpPr>
            <a:spLocks noGrp="1"/>
          </p:cNvSpPr>
          <p:nvPr>
            <p:ph type="title"/>
          </p:nvPr>
        </p:nvSpPr>
        <p:spPr/>
        <p:txBody>
          <a:bodyPr/>
          <a:lstStyle/>
          <a:p>
            <a:r>
              <a:rPr lang="en-US" dirty="0"/>
              <a:t>CAP Theorem</a:t>
            </a:r>
          </a:p>
        </p:txBody>
      </p:sp>
      <p:pic>
        <p:nvPicPr>
          <p:cNvPr id="4" name="Picture 3">
            <a:extLst>
              <a:ext uri="{FF2B5EF4-FFF2-40B4-BE49-F238E27FC236}">
                <a16:creationId xmlns:a16="http://schemas.microsoft.com/office/drawing/2014/main" id="{70D80507-BEE7-F34D-9229-583A3A2AF875}"/>
              </a:ext>
            </a:extLst>
          </p:cNvPr>
          <p:cNvPicPr>
            <a:picLocks noChangeAspect="1"/>
          </p:cNvPicPr>
          <p:nvPr/>
        </p:nvPicPr>
        <p:blipFill>
          <a:blip r:embed="rId2"/>
          <a:stretch>
            <a:fillRect/>
          </a:stretch>
        </p:blipFill>
        <p:spPr>
          <a:xfrm>
            <a:off x="948128" y="733030"/>
            <a:ext cx="7247744" cy="3823306"/>
          </a:xfrm>
          <a:prstGeom prst="rect">
            <a:avLst/>
          </a:prstGeom>
        </p:spPr>
      </p:pic>
    </p:spTree>
    <p:extLst>
      <p:ext uri="{BB962C8B-B14F-4D97-AF65-F5344CB8AC3E}">
        <p14:creationId xmlns:p14="http://schemas.microsoft.com/office/powerpoint/2010/main" val="3644068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Blob Storage</a:t>
            </a:r>
          </a:p>
        </p:txBody>
      </p:sp>
      <p:grpSp>
        <p:nvGrpSpPr>
          <p:cNvPr id="3" name="Group 2">
            <a:extLst>
              <a:ext uri="{FF2B5EF4-FFF2-40B4-BE49-F238E27FC236}">
                <a16:creationId xmlns:a16="http://schemas.microsoft.com/office/drawing/2014/main" id="{7898EC01-5946-724E-BC8A-2BCEDB555F81}"/>
              </a:ext>
            </a:extLst>
          </p:cNvPr>
          <p:cNvGrpSpPr/>
          <p:nvPr/>
        </p:nvGrpSpPr>
        <p:grpSpPr>
          <a:xfrm>
            <a:off x="322153" y="1092994"/>
            <a:ext cx="8499696" cy="2773315"/>
            <a:chOff x="322153" y="1092994"/>
            <a:chExt cx="8499696" cy="2773315"/>
          </a:xfrm>
        </p:grpSpPr>
        <p:sp>
          <p:nvSpPr>
            <p:cNvPr id="4" name="TextBox 3">
              <a:extLst>
                <a:ext uri="{FF2B5EF4-FFF2-40B4-BE49-F238E27FC236}">
                  <a16:creationId xmlns:a16="http://schemas.microsoft.com/office/drawing/2014/main" id="{E4673DF4-B302-314B-A9B7-13449E39C114}"/>
                </a:ext>
              </a:extLst>
            </p:cNvPr>
            <p:cNvSpPr txBox="1">
              <a:spLocks/>
            </p:cNvSpPr>
            <p:nvPr/>
          </p:nvSpPr>
          <p:spPr>
            <a:xfrm>
              <a:off x="322153"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Block blobs</a:t>
              </a:r>
            </a:p>
          </p:txBody>
        </p:sp>
        <p:sp>
          <p:nvSpPr>
            <p:cNvPr id="5" name="TextBox 4">
              <a:extLst>
                <a:ext uri="{FF2B5EF4-FFF2-40B4-BE49-F238E27FC236}">
                  <a16:creationId xmlns:a16="http://schemas.microsoft.com/office/drawing/2014/main" id="{C9887F8A-3F18-C84C-B376-4617D726309B}"/>
                </a:ext>
              </a:extLst>
            </p:cNvPr>
            <p:cNvSpPr txBox="1">
              <a:spLocks/>
            </p:cNvSpPr>
            <p:nvPr/>
          </p:nvSpPr>
          <p:spPr>
            <a:xfrm>
              <a:off x="322153"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Has a maximum size of 4.7TB</a:t>
              </a:r>
            </a:p>
            <a:p>
              <a:pPr marL="0" lvl="1">
                <a:spcAft>
                  <a:spcPts val="900"/>
                </a:spcAft>
              </a:pPr>
              <a:r>
                <a:rPr lang="en-US" sz="1471" dirty="0"/>
                <a:t>Best for storing large, discrete, binary objects that changes infrequently</a:t>
              </a:r>
            </a:p>
            <a:p>
              <a:pPr marL="0" lvl="1">
                <a:spcAft>
                  <a:spcPts val="900"/>
                </a:spcAft>
              </a:pPr>
              <a:r>
                <a:rPr lang="en-US" sz="1471" dirty="0"/>
                <a:t>Each individual block can store up to 100MB of data</a:t>
              </a:r>
            </a:p>
            <a:p>
              <a:pPr marL="0" lvl="1">
                <a:spcAft>
                  <a:spcPts val="900"/>
                </a:spcAft>
              </a:pPr>
              <a:r>
                <a:rPr lang="en-US" sz="1471" dirty="0"/>
                <a:t>A block blob can contain up to 50000 blocks</a:t>
              </a:r>
            </a:p>
          </p:txBody>
        </p:sp>
        <p:sp>
          <p:nvSpPr>
            <p:cNvPr id="6" name="TextBox 5">
              <a:extLst>
                <a:ext uri="{FF2B5EF4-FFF2-40B4-BE49-F238E27FC236}">
                  <a16:creationId xmlns:a16="http://schemas.microsoft.com/office/drawing/2014/main" id="{14E10D3E-4F4F-B942-88CF-592F046A92FC}"/>
                </a:ext>
              </a:extLst>
            </p:cNvPr>
            <p:cNvSpPr txBox="1">
              <a:spLocks/>
            </p:cNvSpPr>
            <p:nvPr/>
          </p:nvSpPr>
          <p:spPr>
            <a:xfrm>
              <a:off x="3203435"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Page blobs</a:t>
              </a:r>
            </a:p>
          </p:txBody>
        </p:sp>
        <p:sp>
          <p:nvSpPr>
            <p:cNvPr id="7" name="TextBox 6">
              <a:extLst>
                <a:ext uri="{FF2B5EF4-FFF2-40B4-BE49-F238E27FC236}">
                  <a16:creationId xmlns:a16="http://schemas.microsoft.com/office/drawing/2014/main" id="{28DC9519-1DFB-0847-8680-41FBAC8233A9}"/>
                </a:ext>
              </a:extLst>
            </p:cNvPr>
            <p:cNvSpPr txBox="1">
              <a:spLocks/>
            </p:cNvSpPr>
            <p:nvPr/>
          </p:nvSpPr>
          <p:spPr>
            <a:xfrm>
              <a:off x="3203435"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Can hold up to 8TB of data</a:t>
              </a:r>
            </a:p>
            <a:p>
              <a:pPr marL="0" lvl="1">
                <a:spcAft>
                  <a:spcPts val="900"/>
                </a:spcAft>
              </a:pPr>
              <a:r>
                <a:rPr lang="en-US" sz="1471" dirty="0"/>
                <a:t>Is organized as a collection of fixed sized-512 byte pages</a:t>
              </a:r>
            </a:p>
            <a:p>
              <a:pPr marL="0" lvl="1">
                <a:spcAft>
                  <a:spcPts val="900"/>
                </a:spcAft>
              </a:pPr>
              <a:r>
                <a:rPr lang="en-US" sz="1471" dirty="0"/>
                <a:t>Used to implement virtual disk storage for virtual machines</a:t>
              </a:r>
            </a:p>
          </p:txBody>
        </p:sp>
        <p:sp>
          <p:nvSpPr>
            <p:cNvPr id="8" name="TextBox 7">
              <a:extLst>
                <a:ext uri="{FF2B5EF4-FFF2-40B4-BE49-F238E27FC236}">
                  <a16:creationId xmlns:a16="http://schemas.microsoft.com/office/drawing/2014/main" id="{C241D239-7A10-4C4A-B5FB-0893338313A0}"/>
                </a:ext>
              </a:extLst>
            </p:cNvPr>
            <p:cNvSpPr txBox="1">
              <a:spLocks/>
            </p:cNvSpPr>
            <p:nvPr/>
          </p:nvSpPr>
          <p:spPr>
            <a:xfrm>
              <a:off x="6084717"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Append blobs</a:t>
              </a:r>
            </a:p>
          </p:txBody>
        </p:sp>
        <p:sp>
          <p:nvSpPr>
            <p:cNvPr id="9" name="TextBox 8">
              <a:extLst>
                <a:ext uri="{FF2B5EF4-FFF2-40B4-BE49-F238E27FC236}">
                  <a16:creationId xmlns:a16="http://schemas.microsoft.com/office/drawing/2014/main" id="{061FCF0C-2E8C-7E4A-9424-C191EFDF8CD0}"/>
                </a:ext>
              </a:extLst>
            </p:cNvPr>
            <p:cNvSpPr txBox="1">
              <a:spLocks/>
            </p:cNvSpPr>
            <p:nvPr/>
          </p:nvSpPr>
          <p:spPr>
            <a:xfrm>
              <a:off x="6084717"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The maximum size is just over 195GB</a:t>
              </a:r>
            </a:p>
            <a:p>
              <a:pPr marL="0" lvl="1">
                <a:spcAft>
                  <a:spcPts val="900"/>
                </a:spcAft>
              </a:pPr>
              <a:r>
                <a:rPr lang="en-US" sz="1471" dirty="0"/>
                <a:t>Is a block blob that is used to optimize append operations</a:t>
              </a:r>
            </a:p>
            <a:p>
              <a:pPr marL="0" lvl="1">
                <a:spcAft>
                  <a:spcPts val="900"/>
                </a:spcAft>
              </a:pPr>
              <a:r>
                <a:rPr lang="en-US" sz="1471" dirty="0"/>
                <a:t>Each individual block can store up to 4MB of data</a:t>
              </a:r>
            </a:p>
          </p:txBody>
        </p:sp>
      </p:grpSp>
    </p:spTree>
    <p:extLst>
      <p:ext uri="{BB962C8B-B14F-4D97-AF65-F5344CB8AC3E}">
        <p14:creationId xmlns:p14="http://schemas.microsoft.com/office/powerpoint/2010/main" val="1720045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Table Storage</a:t>
            </a:r>
          </a:p>
        </p:txBody>
      </p:sp>
      <p:grpSp>
        <p:nvGrpSpPr>
          <p:cNvPr id="3" name="Group 2" descr="Graphic depiction of Key (Customer ID)and Value (Customer Data)">
            <a:extLst>
              <a:ext uri="{FF2B5EF4-FFF2-40B4-BE49-F238E27FC236}">
                <a16:creationId xmlns:a16="http://schemas.microsoft.com/office/drawing/2014/main" id="{D80AC5BD-BCB4-0345-81A2-A5D224D3F274}"/>
              </a:ext>
            </a:extLst>
          </p:cNvPr>
          <p:cNvGrpSpPr/>
          <p:nvPr/>
        </p:nvGrpSpPr>
        <p:grpSpPr>
          <a:xfrm>
            <a:off x="319697" y="1116179"/>
            <a:ext cx="8510322" cy="3027197"/>
            <a:chOff x="434809" y="1517584"/>
            <a:chExt cx="11574629" cy="4573980"/>
          </a:xfrm>
        </p:grpSpPr>
        <p:sp>
          <p:nvSpPr>
            <p:cNvPr id="4" name="TextBox 3">
              <a:extLst>
                <a:ext uri="{FF2B5EF4-FFF2-40B4-BE49-F238E27FC236}">
                  <a16:creationId xmlns:a16="http://schemas.microsoft.com/office/drawing/2014/main" id="{C70242B6-DA1E-D04D-9795-251C92A3EF1B}"/>
                </a:ext>
              </a:extLst>
            </p:cNvPr>
            <p:cNvSpPr txBox="1"/>
            <p:nvPr/>
          </p:nvSpPr>
          <p:spPr>
            <a:xfrm>
              <a:off x="444334" y="1517584"/>
              <a:ext cx="1946473" cy="820794"/>
            </a:xfrm>
            <a:prstGeom prst="rect">
              <a:avLst/>
            </a:prstGeom>
            <a:noFill/>
          </p:spPr>
          <p:txBody>
            <a:bodyPr wrap="square" lIns="0" tIns="0" rIns="0" bIns="0" rtlCol="0">
              <a:spAutoFit/>
            </a:bodyPr>
            <a:lstStyle/>
            <a:p>
              <a:pPr algn="ctr">
                <a:spcAft>
                  <a:spcPts val="441"/>
                </a:spcAft>
              </a:pPr>
              <a:r>
                <a:rPr lang="en-IN" sz="1765" dirty="0">
                  <a:latin typeface="+mj-lt"/>
                </a:rPr>
                <a:t>Key</a:t>
              </a:r>
              <a:br>
                <a:rPr lang="en-IN" sz="1765" dirty="0">
                  <a:latin typeface="+mj-lt"/>
                </a:rPr>
              </a:br>
              <a:r>
                <a:rPr lang="en-IN" sz="1765" dirty="0">
                  <a:latin typeface="+mj-lt"/>
                </a:rPr>
                <a:t>(Customer ID)</a:t>
              </a:r>
            </a:p>
          </p:txBody>
        </p:sp>
        <p:sp>
          <p:nvSpPr>
            <p:cNvPr id="5" name="Rectangle 4">
              <a:extLst>
                <a:ext uri="{FF2B5EF4-FFF2-40B4-BE49-F238E27FC236}">
                  <a16:creationId xmlns:a16="http://schemas.microsoft.com/office/drawing/2014/main" id="{49FDD8BB-F7EC-D740-AD3C-AD2BFB55F6F0}"/>
                </a:ext>
              </a:extLst>
            </p:cNvPr>
            <p:cNvSpPr/>
            <p:nvPr/>
          </p:nvSpPr>
          <p:spPr bwMode="auto">
            <a:xfrm>
              <a:off x="434809" y="2386992"/>
              <a:ext cx="195599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C1</a:t>
              </a:r>
            </a:p>
          </p:txBody>
        </p:sp>
        <p:sp>
          <p:nvSpPr>
            <p:cNvPr id="6" name="Rectangle 5">
              <a:extLst>
                <a:ext uri="{FF2B5EF4-FFF2-40B4-BE49-F238E27FC236}">
                  <a16:creationId xmlns:a16="http://schemas.microsoft.com/office/drawing/2014/main" id="{D78EC9CC-E58B-A847-BEE7-36C7C90609E9}"/>
                </a:ext>
              </a:extLst>
            </p:cNvPr>
            <p:cNvSpPr/>
            <p:nvPr/>
          </p:nvSpPr>
          <p:spPr bwMode="auto">
            <a:xfrm>
              <a:off x="434809" y="3661870"/>
              <a:ext cx="1955997"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C2</a:t>
              </a:r>
            </a:p>
          </p:txBody>
        </p:sp>
        <p:sp>
          <p:nvSpPr>
            <p:cNvPr id="7" name="Rectangle 6">
              <a:extLst>
                <a:ext uri="{FF2B5EF4-FFF2-40B4-BE49-F238E27FC236}">
                  <a16:creationId xmlns:a16="http://schemas.microsoft.com/office/drawing/2014/main" id="{E846C599-0168-E647-A69A-81417B9F2914}"/>
                </a:ext>
              </a:extLst>
            </p:cNvPr>
            <p:cNvSpPr/>
            <p:nvPr/>
          </p:nvSpPr>
          <p:spPr bwMode="auto">
            <a:xfrm>
              <a:off x="434809" y="4936749"/>
              <a:ext cx="195599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C3</a:t>
              </a:r>
            </a:p>
          </p:txBody>
        </p:sp>
        <p:sp>
          <p:nvSpPr>
            <p:cNvPr id="8" name="TextBox 7">
              <a:extLst>
                <a:ext uri="{FF2B5EF4-FFF2-40B4-BE49-F238E27FC236}">
                  <a16:creationId xmlns:a16="http://schemas.microsoft.com/office/drawing/2014/main" id="{37395A11-7ADE-394A-B243-DCB825BD447B}"/>
                </a:ext>
              </a:extLst>
            </p:cNvPr>
            <p:cNvSpPr txBox="1"/>
            <p:nvPr/>
          </p:nvSpPr>
          <p:spPr>
            <a:xfrm>
              <a:off x="6026657" y="1517584"/>
              <a:ext cx="2571750" cy="820794"/>
            </a:xfrm>
            <a:prstGeom prst="rect">
              <a:avLst/>
            </a:prstGeom>
            <a:noFill/>
          </p:spPr>
          <p:txBody>
            <a:bodyPr wrap="square" lIns="0" tIns="0" rIns="0" bIns="0" rtlCol="0">
              <a:spAutoFit/>
            </a:bodyPr>
            <a:lstStyle/>
            <a:p>
              <a:pPr algn="ctr">
                <a:spcAft>
                  <a:spcPts val="441"/>
                </a:spcAft>
              </a:pPr>
              <a:r>
                <a:rPr lang="en-IN" sz="1765" dirty="0">
                  <a:latin typeface="+mj-lt"/>
                </a:rPr>
                <a:t>Value</a:t>
              </a:r>
              <a:br>
                <a:rPr lang="en-IN" sz="1765" dirty="0">
                  <a:latin typeface="+mj-lt"/>
                </a:rPr>
              </a:br>
              <a:r>
                <a:rPr lang="en-IN" sz="1765" dirty="0">
                  <a:latin typeface="+mj-lt"/>
                </a:rPr>
                <a:t>(Customer Data)</a:t>
              </a:r>
            </a:p>
          </p:txBody>
        </p:sp>
        <p:sp>
          <p:nvSpPr>
            <p:cNvPr id="9" name="Rectangle 8">
              <a:extLst>
                <a:ext uri="{FF2B5EF4-FFF2-40B4-BE49-F238E27FC236}">
                  <a16:creationId xmlns:a16="http://schemas.microsoft.com/office/drawing/2014/main" id="{3552157A-F9BA-D24A-B382-DA1479BA970B}"/>
                </a:ext>
              </a:extLst>
            </p:cNvPr>
            <p:cNvSpPr/>
            <p:nvPr/>
          </p:nvSpPr>
          <p:spPr bwMode="auto">
            <a:xfrm>
              <a:off x="2626739" y="2386992"/>
              <a:ext cx="182347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AAAAA</a:t>
              </a:r>
            </a:p>
          </p:txBody>
        </p:sp>
        <p:sp>
          <p:nvSpPr>
            <p:cNvPr id="10" name="Rectangle 9">
              <a:extLst>
                <a:ext uri="{FF2B5EF4-FFF2-40B4-BE49-F238E27FC236}">
                  <a16:creationId xmlns:a16="http://schemas.microsoft.com/office/drawing/2014/main" id="{16459102-10AD-CC4F-9B26-DDAAD50BDE6B}"/>
                </a:ext>
              </a:extLst>
            </p:cNvPr>
            <p:cNvSpPr/>
            <p:nvPr/>
          </p:nvSpPr>
          <p:spPr bwMode="auto">
            <a:xfrm>
              <a:off x="4562539" y="2386992"/>
              <a:ext cx="120472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BBB</a:t>
              </a:r>
            </a:p>
          </p:txBody>
        </p:sp>
        <p:sp>
          <p:nvSpPr>
            <p:cNvPr id="11" name="Rectangle 10">
              <a:extLst>
                <a:ext uri="{FF2B5EF4-FFF2-40B4-BE49-F238E27FC236}">
                  <a16:creationId xmlns:a16="http://schemas.microsoft.com/office/drawing/2014/main" id="{9A195BFF-9DA4-0F43-8B96-89370D9C9C17}"/>
                </a:ext>
              </a:extLst>
            </p:cNvPr>
            <p:cNvSpPr/>
            <p:nvPr/>
          </p:nvSpPr>
          <p:spPr bwMode="auto">
            <a:xfrm>
              <a:off x="5879589" y="2386992"/>
              <a:ext cx="3259586"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101 Block Street</a:t>
              </a:r>
            </a:p>
          </p:txBody>
        </p:sp>
        <p:sp>
          <p:nvSpPr>
            <p:cNvPr id="12" name="Rectangle 11">
              <a:extLst>
                <a:ext uri="{FF2B5EF4-FFF2-40B4-BE49-F238E27FC236}">
                  <a16:creationId xmlns:a16="http://schemas.microsoft.com/office/drawing/2014/main" id="{1563CDB2-D59B-014A-A8DC-66F652811BEB}"/>
                </a:ext>
              </a:extLst>
            </p:cNvPr>
            <p:cNvSpPr/>
            <p:nvPr/>
          </p:nvSpPr>
          <p:spPr bwMode="auto">
            <a:xfrm>
              <a:off x="9251498" y="2386992"/>
              <a:ext cx="70996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YY</a:t>
              </a:r>
            </a:p>
          </p:txBody>
        </p:sp>
        <p:sp>
          <p:nvSpPr>
            <p:cNvPr id="13" name="Rectangle 12">
              <a:extLst>
                <a:ext uri="{FF2B5EF4-FFF2-40B4-BE49-F238E27FC236}">
                  <a16:creationId xmlns:a16="http://schemas.microsoft.com/office/drawing/2014/main" id="{D6B14A94-48E6-EB47-953E-63EA3C7023E4}"/>
                </a:ext>
              </a:extLst>
            </p:cNvPr>
            <p:cNvSpPr/>
            <p:nvPr/>
          </p:nvSpPr>
          <p:spPr bwMode="auto">
            <a:xfrm>
              <a:off x="10073789" y="2386992"/>
              <a:ext cx="82291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999</a:t>
              </a:r>
            </a:p>
          </p:txBody>
        </p:sp>
        <p:sp>
          <p:nvSpPr>
            <p:cNvPr id="14" name="Rectangle 13">
              <a:extLst>
                <a:ext uri="{FF2B5EF4-FFF2-40B4-BE49-F238E27FC236}">
                  <a16:creationId xmlns:a16="http://schemas.microsoft.com/office/drawing/2014/main" id="{415168C8-57AF-E74C-B5AB-19A09CDF49F4}"/>
                </a:ext>
              </a:extLst>
            </p:cNvPr>
            <p:cNvSpPr/>
            <p:nvPr/>
          </p:nvSpPr>
          <p:spPr bwMode="auto">
            <a:xfrm>
              <a:off x="11009029" y="2386992"/>
              <a:ext cx="1000409"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888</a:t>
              </a:r>
            </a:p>
          </p:txBody>
        </p:sp>
        <p:sp>
          <p:nvSpPr>
            <p:cNvPr id="15" name="Rectangle 14">
              <a:extLst>
                <a:ext uri="{FF2B5EF4-FFF2-40B4-BE49-F238E27FC236}">
                  <a16:creationId xmlns:a16="http://schemas.microsoft.com/office/drawing/2014/main" id="{6099C8E8-80FF-9642-88CA-1F303FEE3867}"/>
                </a:ext>
              </a:extLst>
            </p:cNvPr>
            <p:cNvSpPr/>
            <p:nvPr/>
          </p:nvSpPr>
          <p:spPr bwMode="auto">
            <a:xfrm>
              <a:off x="2626739" y="3661870"/>
              <a:ext cx="1048816"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MM</a:t>
              </a:r>
            </a:p>
          </p:txBody>
        </p:sp>
        <p:sp>
          <p:nvSpPr>
            <p:cNvPr id="16" name="Rectangle 15">
              <a:extLst>
                <a:ext uri="{FF2B5EF4-FFF2-40B4-BE49-F238E27FC236}">
                  <a16:creationId xmlns:a16="http://schemas.microsoft.com/office/drawing/2014/main" id="{E90452D7-58CD-5E44-A957-E7DA79AD600F}"/>
                </a:ext>
              </a:extLst>
            </p:cNvPr>
            <p:cNvSpPr/>
            <p:nvPr/>
          </p:nvSpPr>
          <p:spPr bwMode="auto">
            <a:xfrm>
              <a:off x="3788027" y="3661870"/>
              <a:ext cx="774511"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NN</a:t>
              </a:r>
            </a:p>
          </p:txBody>
        </p:sp>
        <p:sp>
          <p:nvSpPr>
            <p:cNvPr id="17" name="Rectangle 16">
              <a:extLst>
                <a:ext uri="{FF2B5EF4-FFF2-40B4-BE49-F238E27FC236}">
                  <a16:creationId xmlns:a16="http://schemas.microsoft.com/office/drawing/2014/main" id="{CD512CC1-5124-3247-9FF2-186B0CD481A1}"/>
                </a:ext>
              </a:extLst>
            </p:cNvPr>
            <p:cNvSpPr/>
            <p:nvPr/>
          </p:nvSpPr>
          <p:spPr bwMode="auto">
            <a:xfrm>
              <a:off x="4675010" y="3661870"/>
              <a:ext cx="2616848"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21 A Street</a:t>
              </a:r>
            </a:p>
          </p:txBody>
        </p:sp>
        <p:sp>
          <p:nvSpPr>
            <p:cNvPr id="18" name="Rectangle 17">
              <a:extLst>
                <a:ext uri="{FF2B5EF4-FFF2-40B4-BE49-F238E27FC236}">
                  <a16:creationId xmlns:a16="http://schemas.microsoft.com/office/drawing/2014/main" id="{57F74B36-D335-8247-B880-4737848AB83B}"/>
                </a:ext>
              </a:extLst>
            </p:cNvPr>
            <p:cNvSpPr/>
            <p:nvPr/>
          </p:nvSpPr>
          <p:spPr bwMode="auto">
            <a:xfrm>
              <a:off x="7404330" y="3661871"/>
              <a:ext cx="2557136"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5 B Avenue</a:t>
              </a:r>
            </a:p>
          </p:txBody>
        </p:sp>
        <p:sp>
          <p:nvSpPr>
            <p:cNvPr id="19" name="Rectangle 18">
              <a:extLst>
                <a:ext uri="{FF2B5EF4-FFF2-40B4-BE49-F238E27FC236}">
                  <a16:creationId xmlns:a16="http://schemas.microsoft.com/office/drawing/2014/main" id="{AB43B1FC-457B-2743-883E-91E7FD0C687F}"/>
                </a:ext>
              </a:extLst>
            </p:cNvPr>
            <p:cNvSpPr/>
            <p:nvPr/>
          </p:nvSpPr>
          <p:spPr bwMode="auto">
            <a:xfrm>
              <a:off x="2626739" y="4936749"/>
              <a:ext cx="1183261"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DDD</a:t>
              </a:r>
            </a:p>
          </p:txBody>
        </p:sp>
        <p:sp>
          <p:nvSpPr>
            <p:cNvPr id="20" name="Rectangle 19">
              <a:extLst>
                <a:ext uri="{FF2B5EF4-FFF2-40B4-BE49-F238E27FC236}">
                  <a16:creationId xmlns:a16="http://schemas.microsoft.com/office/drawing/2014/main" id="{A1672E5F-4791-4043-BF53-0EEC946A9364}"/>
                </a:ext>
              </a:extLst>
            </p:cNvPr>
            <p:cNvSpPr/>
            <p:nvPr/>
          </p:nvSpPr>
          <p:spPr bwMode="auto">
            <a:xfrm>
              <a:off x="3920235"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EEE</a:t>
              </a:r>
            </a:p>
          </p:txBody>
        </p:sp>
        <p:sp>
          <p:nvSpPr>
            <p:cNvPr id="21" name="Rectangle 20">
              <a:extLst>
                <a:ext uri="{FF2B5EF4-FFF2-40B4-BE49-F238E27FC236}">
                  <a16:creationId xmlns:a16="http://schemas.microsoft.com/office/drawing/2014/main" id="{F1425EE7-91B4-F345-ABA1-0222025D128A}"/>
                </a:ext>
              </a:extLst>
            </p:cNvPr>
            <p:cNvSpPr/>
            <p:nvPr/>
          </p:nvSpPr>
          <p:spPr bwMode="auto">
            <a:xfrm>
              <a:off x="4885658"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FFF</a:t>
              </a:r>
            </a:p>
          </p:txBody>
        </p:sp>
        <p:sp>
          <p:nvSpPr>
            <p:cNvPr id="22" name="Rectangle 21">
              <a:extLst>
                <a:ext uri="{FF2B5EF4-FFF2-40B4-BE49-F238E27FC236}">
                  <a16:creationId xmlns:a16="http://schemas.microsoft.com/office/drawing/2014/main" id="{CCFE945E-7BEA-4149-8856-7127702D35CE}"/>
                </a:ext>
              </a:extLst>
            </p:cNvPr>
            <p:cNvSpPr/>
            <p:nvPr/>
          </p:nvSpPr>
          <p:spPr bwMode="auto">
            <a:xfrm>
              <a:off x="5851081"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111</a:t>
              </a:r>
            </a:p>
          </p:txBody>
        </p:sp>
        <p:sp>
          <p:nvSpPr>
            <p:cNvPr id="23" name="Rectangle 22">
              <a:extLst>
                <a:ext uri="{FF2B5EF4-FFF2-40B4-BE49-F238E27FC236}">
                  <a16:creationId xmlns:a16="http://schemas.microsoft.com/office/drawing/2014/main" id="{C020BD5A-93D8-FE48-AC15-4BD517F00F03}"/>
                </a:ext>
              </a:extLst>
            </p:cNvPr>
            <p:cNvSpPr/>
            <p:nvPr/>
          </p:nvSpPr>
          <p:spPr bwMode="auto">
            <a:xfrm>
              <a:off x="6816504"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222</a:t>
              </a:r>
            </a:p>
          </p:txBody>
        </p:sp>
        <p:sp>
          <p:nvSpPr>
            <p:cNvPr id="24" name="Rectangle 23">
              <a:extLst>
                <a:ext uri="{FF2B5EF4-FFF2-40B4-BE49-F238E27FC236}">
                  <a16:creationId xmlns:a16="http://schemas.microsoft.com/office/drawing/2014/main" id="{6CE11F5A-882C-4F49-8455-F720C27B3C73}"/>
                </a:ext>
              </a:extLst>
            </p:cNvPr>
            <p:cNvSpPr/>
            <p:nvPr/>
          </p:nvSpPr>
          <p:spPr bwMode="auto">
            <a:xfrm>
              <a:off x="7781925" y="4936749"/>
              <a:ext cx="2179541"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66 C Road</a:t>
              </a:r>
            </a:p>
          </p:txBody>
        </p:sp>
      </p:grpSp>
    </p:spTree>
    <p:extLst>
      <p:ext uri="{BB962C8B-B14F-4D97-AF65-F5344CB8AC3E}">
        <p14:creationId xmlns:p14="http://schemas.microsoft.com/office/powerpoint/2010/main" val="19939331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Lake</a:t>
            </a:r>
          </a:p>
        </p:txBody>
      </p:sp>
      <p:pic>
        <p:nvPicPr>
          <p:cNvPr id="3074" name="Picture 2">
            <a:extLst>
              <a:ext uri="{FF2B5EF4-FFF2-40B4-BE49-F238E27FC236}">
                <a16:creationId xmlns:a16="http://schemas.microsoft.com/office/drawing/2014/main" id="{9C947FF2-6E2C-41EF-ACE7-4AFF9D52A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0" y="904875"/>
            <a:ext cx="400050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39106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ADLS Gen 2</a:t>
            </a:r>
          </a:p>
        </p:txBody>
      </p:sp>
      <p:sp>
        <p:nvSpPr>
          <p:cNvPr id="4" name="Freeform: Shape 3">
            <a:extLst>
              <a:ext uri="{FF2B5EF4-FFF2-40B4-BE49-F238E27FC236}">
                <a16:creationId xmlns:a16="http://schemas.microsoft.com/office/drawing/2014/main" id="{C10487C0-C28C-4712-AD3C-AE8F1F64B57D}"/>
              </a:ext>
            </a:extLst>
          </p:cNvPr>
          <p:cNvSpPr/>
          <p:nvPr/>
        </p:nvSpPr>
        <p:spPr>
          <a:xfrm>
            <a:off x="317377"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A repository of data for your Modern Data Warehouse</a:t>
            </a:r>
            <a:endParaRPr lang="en-US" sz="1650" dirty="0">
              <a:solidFill>
                <a:schemeClr val="tx1"/>
              </a:solidFill>
            </a:endParaRPr>
          </a:p>
        </p:txBody>
      </p:sp>
      <p:sp>
        <p:nvSpPr>
          <p:cNvPr id="5" name="Freeform: Shape 4">
            <a:extLst>
              <a:ext uri="{FF2B5EF4-FFF2-40B4-BE49-F238E27FC236}">
                <a16:creationId xmlns:a16="http://schemas.microsoft.com/office/drawing/2014/main" id="{28B25AE3-BA2D-459F-8B6D-1048A58C9EC3}"/>
              </a:ext>
            </a:extLst>
          </p:cNvPr>
          <p:cNvSpPr/>
          <p:nvPr/>
        </p:nvSpPr>
        <p:spPr>
          <a:xfrm>
            <a:off x="2472190"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Organises data into directories for improved file access</a:t>
            </a:r>
            <a:endParaRPr lang="en-US" sz="1650" dirty="0">
              <a:solidFill>
                <a:schemeClr val="tx1"/>
              </a:solidFill>
            </a:endParaRPr>
          </a:p>
        </p:txBody>
      </p:sp>
      <p:sp>
        <p:nvSpPr>
          <p:cNvPr id="6" name="Freeform: Shape 5">
            <a:extLst>
              <a:ext uri="{FF2B5EF4-FFF2-40B4-BE49-F238E27FC236}">
                <a16:creationId xmlns:a16="http://schemas.microsoft.com/office/drawing/2014/main" id="{4EE4E54F-F51B-4B1A-B88B-F8C776F928C5}"/>
              </a:ext>
            </a:extLst>
          </p:cNvPr>
          <p:cNvSpPr/>
          <p:nvPr/>
        </p:nvSpPr>
        <p:spPr>
          <a:xfrm>
            <a:off x="4627003"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Supports POSIX and RBAC permissions</a:t>
            </a:r>
          </a:p>
        </p:txBody>
      </p:sp>
      <p:sp>
        <p:nvSpPr>
          <p:cNvPr id="7" name="Freeform: Shape 6">
            <a:extLst>
              <a:ext uri="{FF2B5EF4-FFF2-40B4-BE49-F238E27FC236}">
                <a16:creationId xmlns:a16="http://schemas.microsoft.com/office/drawing/2014/main" id="{89ABBADE-2A94-40CD-B8B1-6A7F66B12515}"/>
              </a:ext>
            </a:extLst>
          </p:cNvPr>
          <p:cNvSpPr/>
          <p:nvPr/>
        </p:nvSpPr>
        <p:spPr>
          <a:xfrm>
            <a:off x="6781816"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It is compatible with Hadoop Distributed File System</a:t>
            </a:r>
          </a:p>
        </p:txBody>
      </p:sp>
      <p:sp>
        <p:nvSpPr>
          <p:cNvPr id="8" name="Rectangle 7">
            <a:extLst>
              <a:ext uri="{FF2B5EF4-FFF2-40B4-BE49-F238E27FC236}">
                <a16:creationId xmlns:a16="http://schemas.microsoft.com/office/drawing/2014/main" id="{8CB5A11C-EEC1-4E61-A049-67F1E960F29F}"/>
              </a:ext>
            </a:extLst>
          </p:cNvPr>
          <p:cNvSpPr/>
          <p:nvPr/>
        </p:nvSpPr>
        <p:spPr bwMode="auto">
          <a:xfrm>
            <a:off x="314325" y="2049889"/>
            <a:ext cx="8515350" cy="116576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Store</a:t>
            </a:r>
          </a:p>
        </p:txBody>
      </p:sp>
      <p:pic>
        <p:nvPicPr>
          <p:cNvPr id="9" name="Graphic 8" descr="Azure Data Lake Storage icon">
            <a:extLst>
              <a:ext uri="{FF2B5EF4-FFF2-40B4-BE49-F238E27FC236}">
                <a16:creationId xmlns:a16="http://schemas.microsoft.com/office/drawing/2014/main" id="{EFFA679C-0B5F-4617-84B5-B5807F876B1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8560" b="8560"/>
          <a:stretch/>
        </p:blipFill>
        <p:spPr>
          <a:xfrm>
            <a:off x="3276200" y="2468377"/>
            <a:ext cx="481413" cy="398996"/>
          </a:xfrm>
          <a:prstGeom prst="rect">
            <a:avLst/>
          </a:prstGeom>
        </p:spPr>
      </p:pic>
      <p:sp>
        <p:nvSpPr>
          <p:cNvPr id="10" name="TextBox 9">
            <a:extLst>
              <a:ext uri="{FF2B5EF4-FFF2-40B4-BE49-F238E27FC236}">
                <a16:creationId xmlns:a16="http://schemas.microsoft.com/office/drawing/2014/main" id="{7298D28B-ADFF-4F36-AC96-FDAE7F674161}"/>
              </a:ext>
            </a:extLst>
          </p:cNvPr>
          <p:cNvSpPr txBox="1"/>
          <p:nvPr/>
        </p:nvSpPr>
        <p:spPr>
          <a:xfrm>
            <a:off x="3840673" y="2468376"/>
            <a:ext cx="1696170" cy="186974"/>
          </a:xfrm>
          <a:prstGeom prst="rect">
            <a:avLst/>
          </a:prstGeom>
          <a:noFill/>
        </p:spPr>
        <p:txBody>
          <a:bodyPr wrap="none" lIns="0" tIns="0" rIns="0" bIns="0" rtlCol="0">
            <a:spAutoFit/>
          </a:bodyPr>
          <a:lstStyle/>
          <a:p>
            <a:pPr>
              <a:lnSpc>
                <a:spcPct val="90000"/>
              </a:lnSpc>
              <a:defRPr/>
            </a:pPr>
            <a:r>
              <a:rPr lang="en-US" sz="1350" dirty="0">
                <a:latin typeface="+mj-lt"/>
              </a:rPr>
              <a:t>Azure Data Lake Storage</a:t>
            </a:r>
          </a:p>
        </p:txBody>
      </p:sp>
      <p:sp>
        <p:nvSpPr>
          <p:cNvPr id="11" name="TextBox 10">
            <a:extLst>
              <a:ext uri="{FF2B5EF4-FFF2-40B4-BE49-F238E27FC236}">
                <a16:creationId xmlns:a16="http://schemas.microsoft.com/office/drawing/2014/main" id="{65F22927-A6BC-4646-90A8-0797234D2F33}"/>
              </a:ext>
            </a:extLst>
          </p:cNvPr>
          <p:cNvSpPr txBox="1"/>
          <p:nvPr/>
        </p:nvSpPr>
        <p:spPr>
          <a:xfrm>
            <a:off x="3840673" y="2699152"/>
            <a:ext cx="1902491" cy="2769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High performance data lake available in all 54 Azure regions</a:t>
            </a:r>
          </a:p>
        </p:txBody>
      </p:sp>
    </p:spTree>
    <p:extLst>
      <p:ext uri="{BB962C8B-B14F-4D97-AF65-F5344CB8AC3E}">
        <p14:creationId xmlns:p14="http://schemas.microsoft.com/office/powerpoint/2010/main" val="19928179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19172-BB37-4DEA-9421-CAF9D0D7C696}"/>
              </a:ext>
            </a:extLst>
          </p:cNvPr>
          <p:cNvSpPr>
            <a:spLocks noGrp="1"/>
          </p:cNvSpPr>
          <p:nvPr>
            <p:ph type="title"/>
          </p:nvPr>
        </p:nvSpPr>
        <p:spPr/>
        <p:txBody>
          <a:bodyPr/>
          <a:lstStyle/>
          <a:p>
            <a:r>
              <a:rPr lang="en-US" dirty="0"/>
              <a:t>Storage Account Replication</a:t>
            </a:r>
          </a:p>
        </p:txBody>
      </p:sp>
      <p:sp>
        <p:nvSpPr>
          <p:cNvPr id="2" name="Rectangle 1">
            <a:extLst>
              <a:ext uri="{FF2B5EF4-FFF2-40B4-BE49-F238E27FC236}">
                <a16:creationId xmlns:a16="http://schemas.microsoft.com/office/drawing/2014/main" id="{F56BF313-B721-4B7D-B027-F587D50659F1}"/>
              </a:ext>
            </a:extLst>
          </p:cNvPr>
          <p:cNvSpPr/>
          <p:nvPr/>
        </p:nvSpPr>
        <p:spPr>
          <a:xfrm>
            <a:off x="563525" y="1488557"/>
            <a:ext cx="3423683" cy="1967023"/>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0FC63B21-443B-45BE-8A40-CEBCA7FF014F}"/>
              </a:ext>
            </a:extLst>
          </p:cNvPr>
          <p:cNvSpPr/>
          <p:nvPr/>
        </p:nvSpPr>
        <p:spPr>
          <a:xfrm>
            <a:off x="1765003" y="2025501"/>
            <a:ext cx="1020726" cy="89313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5" name="Rectangle 4">
            <a:extLst>
              <a:ext uri="{FF2B5EF4-FFF2-40B4-BE49-F238E27FC236}">
                <a16:creationId xmlns:a16="http://schemas.microsoft.com/office/drawing/2014/main" id="{1BA8852F-C931-4E31-8834-BE56E1B5A69B}"/>
              </a:ext>
            </a:extLst>
          </p:cNvPr>
          <p:cNvSpPr/>
          <p:nvPr/>
        </p:nvSpPr>
        <p:spPr>
          <a:xfrm>
            <a:off x="4646432" y="1488557"/>
            <a:ext cx="3423683" cy="1967023"/>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4723540-18BC-470A-AC03-493B954AE4DE}"/>
              </a:ext>
            </a:extLst>
          </p:cNvPr>
          <p:cNvSpPr/>
          <p:nvPr/>
        </p:nvSpPr>
        <p:spPr>
          <a:xfrm>
            <a:off x="4827184" y="1678616"/>
            <a:ext cx="818704" cy="7987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7" name="Oval 6">
            <a:extLst>
              <a:ext uri="{FF2B5EF4-FFF2-40B4-BE49-F238E27FC236}">
                <a16:creationId xmlns:a16="http://schemas.microsoft.com/office/drawing/2014/main" id="{620B44F6-23D4-4866-9EA4-C35A09C97F3E}"/>
              </a:ext>
            </a:extLst>
          </p:cNvPr>
          <p:cNvSpPr/>
          <p:nvPr/>
        </p:nvSpPr>
        <p:spPr>
          <a:xfrm>
            <a:off x="5948921" y="2402955"/>
            <a:ext cx="818704" cy="7987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8" name="Oval 7">
            <a:extLst>
              <a:ext uri="{FF2B5EF4-FFF2-40B4-BE49-F238E27FC236}">
                <a16:creationId xmlns:a16="http://schemas.microsoft.com/office/drawing/2014/main" id="{C60AC8C4-C960-4E9C-ABA6-3017A96CB8D8}"/>
              </a:ext>
            </a:extLst>
          </p:cNvPr>
          <p:cNvSpPr/>
          <p:nvPr/>
        </p:nvSpPr>
        <p:spPr>
          <a:xfrm>
            <a:off x="6969645" y="1678616"/>
            <a:ext cx="818704" cy="7987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9" name="TextBox 8">
            <a:extLst>
              <a:ext uri="{FF2B5EF4-FFF2-40B4-BE49-F238E27FC236}">
                <a16:creationId xmlns:a16="http://schemas.microsoft.com/office/drawing/2014/main" id="{CB08A5B8-512A-49BF-BB5B-04A651832E5F}"/>
              </a:ext>
            </a:extLst>
          </p:cNvPr>
          <p:cNvSpPr txBox="1"/>
          <p:nvPr/>
        </p:nvSpPr>
        <p:spPr>
          <a:xfrm>
            <a:off x="563525" y="3625702"/>
            <a:ext cx="3423683" cy="369332"/>
          </a:xfrm>
          <a:prstGeom prst="rect">
            <a:avLst/>
          </a:prstGeom>
          <a:noFill/>
        </p:spPr>
        <p:txBody>
          <a:bodyPr wrap="square" rtlCol="0">
            <a:spAutoFit/>
          </a:bodyPr>
          <a:lstStyle/>
          <a:p>
            <a:pPr algn="ctr"/>
            <a:r>
              <a:rPr lang="en-US" dirty="0"/>
              <a:t>LRS</a:t>
            </a:r>
          </a:p>
        </p:txBody>
      </p:sp>
      <p:sp>
        <p:nvSpPr>
          <p:cNvPr id="10" name="TextBox 9">
            <a:extLst>
              <a:ext uri="{FF2B5EF4-FFF2-40B4-BE49-F238E27FC236}">
                <a16:creationId xmlns:a16="http://schemas.microsoft.com/office/drawing/2014/main" id="{E5F826EF-42D3-49AE-ACD4-5CEDDE5E6CAA}"/>
              </a:ext>
            </a:extLst>
          </p:cNvPr>
          <p:cNvSpPr txBox="1"/>
          <p:nvPr/>
        </p:nvSpPr>
        <p:spPr>
          <a:xfrm>
            <a:off x="4646432" y="3625702"/>
            <a:ext cx="3423683" cy="369332"/>
          </a:xfrm>
          <a:prstGeom prst="rect">
            <a:avLst/>
          </a:prstGeom>
          <a:noFill/>
        </p:spPr>
        <p:txBody>
          <a:bodyPr wrap="square" rtlCol="0">
            <a:spAutoFit/>
          </a:bodyPr>
          <a:lstStyle/>
          <a:p>
            <a:pPr algn="ctr"/>
            <a:r>
              <a:rPr lang="en-US" dirty="0"/>
              <a:t>ZRS</a:t>
            </a:r>
          </a:p>
        </p:txBody>
      </p:sp>
    </p:spTree>
    <p:extLst>
      <p:ext uri="{BB962C8B-B14F-4D97-AF65-F5344CB8AC3E}">
        <p14:creationId xmlns:p14="http://schemas.microsoft.com/office/powerpoint/2010/main" val="1299523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19172-BB37-4DEA-9421-CAF9D0D7C696}"/>
              </a:ext>
            </a:extLst>
          </p:cNvPr>
          <p:cNvSpPr>
            <a:spLocks noGrp="1"/>
          </p:cNvSpPr>
          <p:nvPr>
            <p:ph type="title"/>
          </p:nvPr>
        </p:nvSpPr>
        <p:spPr/>
        <p:txBody>
          <a:bodyPr/>
          <a:lstStyle/>
          <a:p>
            <a:r>
              <a:rPr lang="en-US" dirty="0"/>
              <a:t>Storage Account Replication</a:t>
            </a:r>
          </a:p>
        </p:txBody>
      </p:sp>
      <p:sp>
        <p:nvSpPr>
          <p:cNvPr id="2" name="Rectangle 1">
            <a:extLst>
              <a:ext uri="{FF2B5EF4-FFF2-40B4-BE49-F238E27FC236}">
                <a16:creationId xmlns:a16="http://schemas.microsoft.com/office/drawing/2014/main" id="{F56BF313-B721-4B7D-B027-F587D50659F1}"/>
              </a:ext>
            </a:extLst>
          </p:cNvPr>
          <p:cNvSpPr/>
          <p:nvPr/>
        </p:nvSpPr>
        <p:spPr>
          <a:xfrm>
            <a:off x="563525" y="1488557"/>
            <a:ext cx="3423683" cy="1967023"/>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0FC63B21-443B-45BE-8A40-CEBCA7FF014F}"/>
              </a:ext>
            </a:extLst>
          </p:cNvPr>
          <p:cNvSpPr/>
          <p:nvPr/>
        </p:nvSpPr>
        <p:spPr>
          <a:xfrm>
            <a:off x="1765003" y="2025501"/>
            <a:ext cx="1020726" cy="89313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5" name="Rectangle 4">
            <a:extLst>
              <a:ext uri="{FF2B5EF4-FFF2-40B4-BE49-F238E27FC236}">
                <a16:creationId xmlns:a16="http://schemas.microsoft.com/office/drawing/2014/main" id="{1BA8852F-C931-4E31-8834-BE56E1B5A69B}"/>
              </a:ext>
            </a:extLst>
          </p:cNvPr>
          <p:cNvSpPr/>
          <p:nvPr/>
        </p:nvSpPr>
        <p:spPr>
          <a:xfrm>
            <a:off x="4646432" y="1488557"/>
            <a:ext cx="3423683" cy="1967023"/>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B08A5B8-512A-49BF-BB5B-04A651832E5F}"/>
              </a:ext>
            </a:extLst>
          </p:cNvPr>
          <p:cNvSpPr txBox="1"/>
          <p:nvPr/>
        </p:nvSpPr>
        <p:spPr>
          <a:xfrm>
            <a:off x="563525" y="3625702"/>
            <a:ext cx="7450175" cy="369332"/>
          </a:xfrm>
          <a:prstGeom prst="rect">
            <a:avLst/>
          </a:prstGeom>
          <a:noFill/>
        </p:spPr>
        <p:txBody>
          <a:bodyPr wrap="square" rtlCol="0">
            <a:spAutoFit/>
          </a:bodyPr>
          <a:lstStyle/>
          <a:p>
            <a:pPr algn="ctr"/>
            <a:r>
              <a:rPr lang="en-US" dirty="0"/>
              <a:t>GRS/RA-GRS</a:t>
            </a:r>
          </a:p>
        </p:txBody>
      </p:sp>
      <p:sp>
        <p:nvSpPr>
          <p:cNvPr id="11" name="Oval 10">
            <a:extLst>
              <a:ext uri="{FF2B5EF4-FFF2-40B4-BE49-F238E27FC236}">
                <a16:creationId xmlns:a16="http://schemas.microsoft.com/office/drawing/2014/main" id="{961AA20C-3102-438A-B68F-1C8A751120F9}"/>
              </a:ext>
            </a:extLst>
          </p:cNvPr>
          <p:cNvSpPr/>
          <p:nvPr/>
        </p:nvSpPr>
        <p:spPr>
          <a:xfrm>
            <a:off x="5905203" y="2025501"/>
            <a:ext cx="1020726" cy="89313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27651099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09848-CB9E-4DCB-8BCA-22658403AB6B}"/>
              </a:ext>
            </a:extLst>
          </p:cNvPr>
          <p:cNvSpPr>
            <a:spLocks noGrp="1"/>
          </p:cNvSpPr>
          <p:nvPr>
            <p:ph type="title"/>
          </p:nvPr>
        </p:nvSpPr>
        <p:spPr/>
        <p:txBody>
          <a:bodyPr/>
          <a:lstStyle/>
          <a:p>
            <a:r>
              <a:rPr lang="en-US" dirty="0"/>
              <a:t>SAS Tokens</a:t>
            </a:r>
          </a:p>
        </p:txBody>
      </p:sp>
      <p:pic>
        <p:nvPicPr>
          <p:cNvPr id="1026" name="Picture 2" descr="Demystifying SAS Token - Basics">
            <a:extLst>
              <a:ext uri="{FF2B5EF4-FFF2-40B4-BE49-F238E27FC236}">
                <a16:creationId xmlns:a16="http://schemas.microsoft.com/office/drawing/2014/main" id="{43FE7138-A9F9-48F1-86B1-63C98D4083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138" y="1139824"/>
            <a:ext cx="7933724" cy="282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0809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Day 1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Design Azure Storage Solutions</a:t>
            </a:r>
          </a:p>
          <a:p>
            <a:r>
              <a:rPr lang="en-US" dirty="0"/>
              <a:t>Design for Data Security and Compliance</a:t>
            </a:r>
          </a:p>
        </p:txBody>
      </p:sp>
    </p:spTree>
    <p:extLst>
      <p:ext uri="{BB962C8B-B14F-4D97-AF65-F5344CB8AC3E}">
        <p14:creationId xmlns:p14="http://schemas.microsoft.com/office/powerpoint/2010/main" val="125747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Cosmos DB</a:t>
            </a:r>
          </a:p>
        </p:txBody>
      </p:sp>
      <p:grpSp>
        <p:nvGrpSpPr>
          <p:cNvPr id="3" name="Group 2">
            <a:extLst>
              <a:ext uri="{FF2B5EF4-FFF2-40B4-BE49-F238E27FC236}">
                <a16:creationId xmlns:a16="http://schemas.microsoft.com/office/drawing/2014/main" id="{5C959115-1BFF-8D41-8E46-A4D9E1666076}"/>
              </a:ext>
            </a:extLst>
          </p:cNvPr>
          <p:cNvGrpSpPr/>
          <p:nvPr/>
        </p:nvGrpSpPr>
        <p:grpSpPr>
          <a:xfrm>
            <a:off x="313983" y="1627753"/>
            <a:ext cx="8516036" cy="1507889"/>
            <a:chOff x="313983" y="1627753"/>
            <a:chExt cx="8516036" cy="1507889"/>
          </a:xfrm>
        </p:grpSpPr>
        <p:pic>
          <p:nvPicPr>
            <p:cNvPr id="4" name="Picture 3" descr="Icon of a square with a smaller square positioned in the lower left corner">
              <a:extLst>
                <a:ext uri="{FF2B5EF4-FFF2-40B4-BE49-F238E27FC236}">
                  <a16:creationId xmlns:a16="http://schemas.microsoft.com/office/drawing/2014/main" id="{C29BB5BD-0172-CA4A-8226-1A0A35B4E2AB}"/>
                </a:ext>
              </a:extLst>
            </p:cNvPr>
            <p:cNvPicPr>
              <a:picLocks noChangeAspect="1"/>
            </p:cNvPicPr>
            <p:nvPr/>
          </p:nvPicPr>
          <p:blipFill>
            <a:blip r:embed="rId2"/>
            <a:stretch>
              <a:fillRect/>
            </a:stretch>
          </p:blipFill>
          <p:spPr>
            <a:xfrm>
              <a:off x="888772" y="1627753"/>
              <a:ext cx="858272" cy="858272"/>
            </a:xfrm>
            <a:prstGeom prst="rect">
              <a:avLst/>
            </a:prstGeom>
          </p:spPr>
        </p:pic>
        <p:sp>
          <p:nvSpPr>
            <p:cNvPr id="5" name="TextBox 4">
              <a:extLst>
                <a:ext uri="{FF2B5EF4-FFF2-40B4-BE49-F238E27FC236}">
                  <a16:creationId xmlns:a16="http://schemas.microsoft.com/office/drawing/2014/main" id="{96758975-FE0B-3745-83EA-44D91F686714}"/>
                </a:ext>
              </a:extLst>
            </p:cNvPr>
            <p:cNvSpPr txBox="1"/>
            <p:nvPr/>
          </p:nvSpPr>
          <p:spPr>
            <a:xfrm>
              <a:off x="313983"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Scalability</a:t>
              </a:r>
            </a:p>
          </p:txBody>
        </p:sp>
        <p:pic>
          <p:nvPicPr>
            <p:cNvPr id="6" name="Picture 5" descr="Icon of a series of bars with a person in front">
              <a:extLst>
                <a:ext uri="{FF2B5EF4-FFF2-40B4-BE49-F238E27FC236}">
                  <a16:creationId xmlns:a16="http://schemas.microsoft.com/office/drawing/2014/main" id="{AC8BA47E-099F-E046-8802-751FF724A132}"/>
                </a:ext>
              </a:extLst>
            </p:cNvPr>
            <p:cNvPicPr>
              <a:picLocks noChangeAspect="1"/>
            </p:cNvPicPr>
            <p:nvPr/>
          </p:nvPicPr>
          <p:blipFill>
            <a:blip r:embed="rId3"/>
            <a:stretch>
              <a:fillRect/>
            </a:stretch>
          </p:blipFill>
          <p:spPr>
            <a:xfrm>
              <a:off x="3058168" y="1627753"/>
              <a:ext cx="858272" cy="858272"/>
            </a:xfrm>
            <a:prstGeom prst="rect">
              <a:avLst/>
            </a:prstGeom>
          </p:spPr>
        </p:pic>
        <p:sp>
          <p:nvSpPr>
            <p:cNvPr id="7" name="TextBox 6">
              <a:extLst>
                <a:ext uri="{FF2B5EF4-FFF2-40B4-BE49-F238E27FC236}">
                  <a16:creationId xmlns:a16="http://schemas.microsoft.com/office/drawing/2014/main" id="{FB7B05DC-B258-7A4A-873C-1C67A75C6C42}"/>
                </a:ext>
              </a:extLst>
            </p:cNvPr>
            <p:cNvSpPr txBox="1">
              <a:spLocks/>
            </p:cNvSpPr>
            <p:nvPr/>
          </p:nvSpPr>
          <p:spPr>
            <a:xfrm>
              <a:off x="2483379"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Performance</a:t>
              </a:r>
            </a:p>
          </p:txBody>
        </p:sp>
        <p:pic>
          <p:nvPicPr>
            <p:cNvPr id="8" name="Picture 7" descr="Icon of check mark enclosed by an arc">
              <a:extLst>
                <a:ext uri="{FF2B5EF4-FFF2-40B4-BE49-F238E27FC236}">
                  <a16:creationId xmlns:a16="http://schemas.microsoft.com/office/drawing/2014/main" id="{A9712899-0DF9-BB41-B9F7-186F209B2360}"/>
                </a:ext>
              </a:extLst>
            </p:cNvPr>
            <p:cNvPicPr>
              <a:picLocks noChangeAspect="1"/>
            </p:cNvPicPr>
            <p:nvPr/>
          </p:nvPicPr>
          <p:blipFill>
            <a:blip r:embed="rId4"/>
            <a:stretch>
              <a:fillRect/>
            </a:stretch>
          </p:blipFill>
          <p:spPr>
            <a:xfrm>
              <a:off x="5227564" y="1627753"/>
              <a:ext cx="858272" cy="858272"/>
            </a:xfrm>
            <a:prstGeom prst="rect">
              <a:avLst/>
            </a:prstGeom>
          </p:spPr>
        </p:pic>
        <p:sp>
          <p:nvSpPr>
            <p:cNvPr id="9" name="TextBox 8">
              <a:extLst>
                <a:ext uri="{FF2B5EF4-FFF2-40B4-BE49-F238E27FC236}">
                  <a16:creationId xmlns:a16="http://schemas.microsoft.com/office/drawing/2014/main" id="{85C5B097-FC19-4542-B539-A3EA2A4CE626}"/>
                </a:ext>
              </a:extLst>
            </p:cNvPr>
            <p:cNvSpPr txBox="1">
              <a:spLocks/>
            </p:cNvSpPr>
            <p:nvPr/>
          </p:nvSpPr>
          <p:spPr>
            <a:xfrm>
              <a:off x="4652774"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Availability</a:t>
              </a:r>
            </a:p>
          </p:txBody>
        </p:sp>
        <p:pic>
          <p:nvPicPr>
            <p:cNvPr id="10" name="Picture 9" descr="Icon of coding brackets inside overlapping squares">
              <a:extLst>
                <a:ext uri="{FF2B5EF4-FFF2-40B4-BE49-F238E27FC236}">
                  <a16:creationId xmlns:a16="http://schemas.microsoft.com/office/drawing/2014/main" id="{8F0CF8CE-E5E9-A949-9CE8-4C76141990B7}"/>
                </a:ext>
              </a:extLst>
            </p:cNvPr>
            <p:cNvPicPr>
              <a:picLocks noChangeAspect="1"/>
            </p:cNvPicPr>
            <p:nvPr/>
          </p:nvPicPr>
          <p:blipFill>
            <a:blip r:embed="rId5"/>
            <a:stretch>
              <a:fillRect/>
            </a:stretch>
          </p:blipFill>
          <p:spPr>
            <a:xfrm>
              <a:off x="7396959" y="1627753"/>
              <a:ext cx="858272" cy="858272"/>
            </a:xfrm>
            <a:prstGeom prst="rect">
              <a:avLst/>
            </a:prstGeom>
          </p:spPr>
        </p:pic>
        <p:sp>
          <p:nvSpPr>
            <p:cNvPr id="11" name="TextBox 10">
              <a:extLst>
                <a:ext uri="{FF2B5EF4-FFF2-40B4-BE49-F238E27FC236}">
                  <a16:creationId xmlns:a16="http://schemas.microsoft.com/office/drawing/2014/main" id="{E296CE57-615E-9240-9B90-CA6079C6977B}"/>
                </a:ext>
              </a:extLst>
            </p:cNvPr>
            <p:cNvSpPr txBox="1">
              <a:spLocks/>
            </p:cNvSpPr>
            <p:nvPr/>
          </p:nvSpPr>
          <p:spPr>
            <a:xfrm>
              <a:off x="6822170" y="2592416"/>
              <a:ext cx="2007849" cy="543226"/>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Programming</a:t>
              </a:r>
              <a:br>
                <a:rPr lang="en-US" sz="1765" dirty="0">
                  <a:solidFill>
                    <a:srgbClr val="000000"/>
                  </a:solidFill>
                  <a:latin typeface="Segoe UI Semibold"/>
                </a:rPr>
              </a:br>
              <a:r>
                <a:rPr lang="en-US" sz="1765" dirty="0">
                  <a:solidFill>
                    <a:srgbClr val="000000"/>
                  </a:solidFill>
                  <a:latin typeface="Segoe UI Semibold"/>
                </a:rPr>
                <a:t>model</a:t>
              </a:r>
            </a:p>
          </p:txBody>
        </p:sp>
      </p:grpSp>
    </p:spTree>
    <p:extLst>
      <p:ext uri="{BB962C8B-B14F-4D97-AF65-F5344CB8AC3E}">
        <p14:creationId xmlns:p14="http://schemas.microsoft.com/office/powerpoint/2010/main" val="21758088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Cosmos DB APIs</a:t>
            </a:r>
          </a:p>
        </p:txBody>
      </p:sp>
      <p:graphicFrame>
        <p:nvGraphicFramePr>
          <p:cNvPr id="3" name="Diagram 2" descr="SQL API – supports SQL-like query language&#10;Table API – compatible with Azure Table Storage&#10;MongoDB API – compatible with MongoDB&#10;Cassandra API – compatible with Cassandra&#10;Gremlin API – a graph database&#10;">
            <a:extLst>
              <a:ext uri="{FF2B5EF4-FFF2-40B4-BE49-F238E27FC236}">
                <a16:creationId xmlns:a16="http://schemas.microsoft.com/office/drawing/2014/main" id="{AA833550-8EEF-B14A-BC07-367201D03C72}"/>
              </a:ext>
            </a:extLst>
          </p:cNvPr>
          <p:cNvGraphicFramePr/>
          <p:nvPr/>
        </p:nvGraphicFramePr>
        <p:xfrm>
          <a:off x="314325" y="1092995"/>
          <a:ext cx="8505825" cy="14066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69619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Cosmos DB SQL API</a:t>
            </a:r>
          </a:p>
        </p:txBody>
      </p:sp>
      <p:sp>
        <p:nvSpPr>
          <p:cNvPr id="3" name="Rectangle 2">
            <a:extLst>
              <a:ext uri="{FF2B5EF4-FFF2-40B4-BE49-F238E27FC236}">
                <a16:creationId xmlns:a16="http://schemas.microsoft.com/office/drawing/2014/main" id="{598488D6-98B9-C04E-9444-70B32CFCB8D1}"/>
              </a:ext>
            </a:extLst>
          </p:cNvPr>
          <p:cNvSpPr/>
          <p:nvPr/>
        </p:nvSpPr>
        <p:spPr>
          <a:xfrm>
            <a:off x="322153" y="1092994"/>
            <a:ext cx="4201991" cy="41750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ajor"/>
        </p:style>
        <p:txBody>
          <a:bodyPr wrap="square" lIns="102856" tIns="68570" rIns="102856" bIns="68570" anchor="ctr">
            <a:noAutofit/>
          </a:bodyPr>
          <a:lstStyle/>
          <a:p>
            <a:pPr defTabSz="699422">
              <a:spcAft>
                <a:spcPts val="900"/>
              </a:spcAft>
              <a:defRPr/>
            </a:pPr>
            <a:r>
              <a:rPr lang="en-US" sz="1765" kern="0" dirty="0"/>
              <a:t>Aggregation Function Basics</a:t>
            </a:r>
          </a:p>
        </p:txBody>
      </p:sp>
      <p:sp>
        <p:nvSpPr>
          <p:cNvPr id="4" name="Rectangle 3">
            <a:extLst>
              <a:ext uri="{FF2B5EF4-FFF2-40B4-BE49-F238E27FC236}">
                <a16:creationId xmlns:a16="http://schemas.microsoft.com/office/drawing/2014/main" id="{AD22FA0B-6F0E-954C-A802-A135A2788D49}"/>
              </a:ext>
            </a:extLst>
          </p:cNvPr>
          <p:cNvSpPr/>
          <p:nvPr/>
        </p:nvSpPr>
        <p:spPr>
          <a:xfrm>
            <a:off x="320882" y="1092994"/>
            <a:ext cx="4203263" cy="2957513"/>
          </a:xfrm>
          <a:prstGeom prst="rect">
            <a:avLst/>
          </a:prstGeom>
          <a:noFill/>
          <a:ln w="19050">
            <a:solidFill>
              <a:schemeClr val="tx2"/>
            </a:solidFill>
          </a:ln>
        </p:spPr>
        <p:style>
          <a:lnRef idx="0">
            <a:scrgbClr r="0" g="0" b="0"/>
          </a:lnRef>
          <a:fillRef idx="0">
            <a:scrgbClr r="0" g="0" b="0"/>
          </a:fillRef>
          <a:effectRef idx="0">
            <a:scrgbClr r="0" g="0" b="0"/>
          </a:effectRef>
          <a:fontRef idx="major"/>
        </p:style>
        <p:txBody>
          <a:bodyPr wrap="square" lIns="102856" tIns="470623" rIns="102856" bIns="68570">
            <a:noAutofit/>
          </a:bodyPr>
          <a:lstStyle/>
          <a:p>
            <a:pPr defTabSz="699422">
              <a:spcAft>
                <a:spcPts val="450"/>
              </a:spcAft>
              <a:defRPr/>
            </a:pPr>
            <a:r>
              <a:rPr lang="en-US" sz="1298" kern="0" dirty="0">
                <a:latin typeface="Consolas" panose="020B0609020204030204" pitchFamily="49" charset="0"/>
              </a:rPr>
              <a:t>COUNT( &lt;fields_to_count&gt; )</a:t>
            </a:r>
          </a:p>
          <a:p>
            <a:pPr defTabSz="699422">
              <a:spcAft>
                <a:spcPts val="450"/>
              </a:spcAft>
              <a:defRPr/>
            </a:pPr>
            <a:r>
              <a:rPr lang="en-US" sz="1298" kern="0" dirty="0">
                <a:latin typeface="Consolas" panose="020B0609020204030204" pitchFamily="49" charset="0"/>
              </a:rPr>
              <a:t>SUM( &lt;numeric_fields&gt; )</a:t>
            </a:r>
          </a:p>
          <a:p>
            <a:pPr defTabSz="699422">
              <a:spcAft>
                <a:spcPts val="450"/>
              </a:spcAft>
              <a:defRPr/>
            </a:pPr>
            <a:r>
              <a:rPr lang="en-US" sz="1298" kern="0" dirty="0">
                <a:latin typeface="Consolas" panose="020B0609020204030204" pitchFamily="49" charset="0"/>
              </a:rPr>
              <a:t>AVG( &lt;numeric_fields&gt; )</a:t>
            </a:r>
          </a:p>
          <a:p>
            <a:pPr defTabSz="699422">
              <a:spcAft>
                <a:spcPts val="450"/>
              </a:spcAft>
              <a:defRPr/>
            </a:pPr>
            <a:r>
              <a:rPr lang="en-US" sz="1298" kern="0" dirty="0">
                <a:latin typeface="Consolas" panose="020B0609020204030204" pitchFamily="49" charset="0"/>
              </a:rPr>
              <a:t>MAX( &lt;numeric_fields&gt; )</a:t>
            </a:r>
          </a:p>
          <a:p>
            <a:pPr defTabSz="699422">
              <a:spcAft>
                <a:spcPts val="450"/>
              </a:spcAft>
              <a:defRPr/>
            </a:pPr>
            <a:r>
              <a:rPr lang="en-US" sz="1298" kern="0" dirty="0">
                <a:latin typeface="Consolas" panose="020B0609020204030204" pitchFamily="49" charset="0"/>
              </a:rPr>
              <a:t>MIN( &lt;numeric_fields&gt; )</a:t>
            </a:r>
          </a:p>
          <a:p>
            <a:pPr defTabSz="699422">
              <a:spcAft>
                <a:spcPts val="450"/>
              </a:spcAft>
              <a:defRPr/>
            </a:pPr>
            <a:endParaRPr lang="en-US" sz="1298" kern="0" dirty="0">
              <a:latin typeface="Consolas" panose="020B0609020204030204" pitchFamily="49" charset="0"/>
            </a:endParaRPr>
          </a:p>
        </p:txBody>
      </p:sp>
      <p:sp>
        <p:nvSpPr>
          <p:cNvPr id="5" name="Rectangle 4">
            <a:extLst>
              <a:ext uri="{FF2B5EF4-FFF2-40B4-BE49-F238E27FC236}">
                <a16:creationId xmlns:a16="http://schemas.microsoft.com/office/drawing/2014/main" id="{895755DE-AE03-574A-9E1A-17FEF2B8645C}"/>
              </a:ext>
            </a:extLst>
          </p:cNvPr>
          <p:cNvSpPr/>
          <p:nvPr/>
        </p:nvSpPr>
        <p:spPr>
          <a:xfrm>
            <a:off x="4628701" y="1092994"/>
            <a:ext cx="4201991" cy="41750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ajor"/>
        </p:style>
        <p:txBody>
          <a:bodyPr wrap="square" lIns="102856" tIns="68570" rIns="102856" bIns="68570" anchor="ctr">
            <a:noAutofit/>
          </a:bodyPr>
          <a:lstStyle/>
          <a:p>
            <a:pPr defTabSz="699422">
              <a:spcAft>
                <a:spcPts val="900"/>
              </a:spcAft>
              <a:defRPr/>
            </a:pPr>
            <a:r>
              <a:rPr lang="en-US" sz="1765" kern="0" dirty="0"/>
              <a:t>SQL API examples</a:t>
            </a:r>
          </a:p>
        </p:txBody>
      </p:sp>
      <p:sp>
        <p:nvSpPr>
          <p:cNvPr id="6" name="Rectangle 5">
            <a:extLst>
              <a:ext uri="{FF2B5EF4-FFF2-40B4-BE49-F238E27FC236}">
                <a16:creationId xmlns:a16="http://schemas.microsoft.com/office/drawing/2014/main" id="{BA3A9A16-6004-E347-BCB0-EAD1971FFBAE}"/>
              </a:ext>
            </a:extLst>
          </p:cNvPr>
          <p:cNvSpPr/>
          <p:nvPr/>
        </p:nvSpPr>
        <p:spPr>
          <a:xfrm>
            <a:off x="4628701" y="1092994"/>
            <a:ext cx="4203263" cy="2957513"/>
          </a:xfrm>
          <a:prstGeom prst="rect">
            <a:avLst/>
          </a:prstGeom>
          <a:noFill/>
          <a:ln w="19050">
            <a:solidFill>
              <a:schemeClr val="tx2"/>
            </a:solidFill>
          </a:ln>
        </p:spPr>
        <p:style>
          <a:lnRef idx="0">
            <a:scrgbClr r="0" g="0" b="0"/>
          </a:lnRef>
          <a:fillRef idx="0">
            <a:scrgbClr r="0" g="0" b="0"/>
          </a:fillRef>
          <a:effectRef idx="0">
            <a:scrgbClr r="0" g="0" b="0"/>
          </a:effectRef>
          <a:fontRef idx="major"/>
        </p:style>
        <p:txBody>
          <a:bodyPr wrap="square" lIns="102856" tIns="470623" rIns="102856" bIns="68570" anchor="t">
            <a:noAutofit/>
          </a:bodyPr>
          <a:lstStyle/>
          <a:p>
            <a:pPr defTabSz="699422">
              <a:defRPr/>
            </a:pPr>
            <a:r>
              <a:rPr lang="en-US" sz="1298" kern="0" dirty="0">
                <a:latin typeface="Consolas" panose="020B0609020204030204" pitchFamily="49" charset="0"/>
              </a:rPr>
              <a:t>SELECT COUNT(*) </a:t>
            </a:r>
            <a:r>
              <a:rPr lang="en-US" sz="1275" kern="0" dirty="0">
                <a:latin typeface="Consolas"/>
              </a:rPr>
              <a:t>FROM Products p </a:t>
            </a:r>
          </a:p>
          <a:p>
            <a:pPr defTabSz="699422">
              <a:defRPr/>
            </a:pPr>
            <a:endParaRPr lang="en-US" sz="1275" kern="0" dirty="0">
              <a:latin typeface="Consolas"/>
            </a:endParaRPr>
          </a:p>
          <a:p>
            <a:pPr defTabSz="699422">
              <a:spcAft>
                <a:spcPts val="900"/>
              </a:spcAft>
              <a:defRPr/>
            </a:pPr>
            <a:r>
              <a:rPr lang="en-US" sz="1298" kern="0" dirty="0">
                <a:latin typeface="Consolas" panose="020B0609020204030204" pitchFamily="49" charset="0"/>
              </a:rPr>
              <a:t>SELECT SUM(p.quantity) FROM Products p </a:t>
            </a:r>
          </a:p>
          <a:p>
            <a:pPr defTabSz="699422">
              <a:spcAft>
                <a:spcPts val="900"/>
              </a:spcAft>
              <a:defRPr/>
            </a:pPr>
            <a:r>
              <a:rPr lang="en-US" sz="1298" kern="0" dirty="0">
                <a:latin typeface="Consolas" panose="020B0609020204030204" pitchFamily="49" charset="0"/>
              </a:rPr>
              <a:t>WHERE p.expired = 0</a:t>
            </a:r>
          </a:p>
          <a:p>
            <a:pPr defTabSz="699422">
              <a:defRPr/>
            </a:pPr>
            <a:r>
              <a:rPr lang="en-US" altLang="en-US" sz="1298" kern="0" dirty="0">
                <a:latin typeface="Consolas" panose="020B0609020204030204" pitchFamily="49" charset="0"/>
              </a:rPr>
              <a:t>SELECT AVG(p.price) AS ‘Average Price’ </a:t>
            </a:r>
          </a:p>
          <a:p>
            <a:pPr defTabSz="699422">
              <a:defRPr/>
            </a:pPr>
            <a:r>
              <a:rPr lang="en-US" altLang="en-US" sz="1298" kern="0" dirty="0">
                <a:latin typeface="Consolas" panose="020B0609020204030204" pitchFamily="49" charset="0"/>
              </a:rPr>
              <a:t>FROM Products p </a:t>
            </a:r>
          </a:p>
          <a:p>
            <a:pPr defTabSz="699422">
              <a:defRPr/>
            </a:pPr>
            <a:endParaRPr lang="en-US" altLang="en-US" sz="1298" kern="0" dirty="0">
              <a:latin typeface="Consolas" panose="020B0609020204030204" pitchFamily="49" charset="0"/>
            </a:endParaRPr>
          </a:p>
          <a:p>
            <a:pPr defTabSz="699422">
              <a:defRPr/>
            </a:pPr>
            <a:r>
              <a:rPr lang="en-US" altLang="en-US" sz="1298" kern="0" dirty="0">
                <a:latin typeface="Consolas" panose="020B0609020204030204" pitchFamily="49" charset="0"/>
              </a:rPr>
              <a:t>SELECT p1.ID, p.Name, p1.Description, p1.Price FROM Products p1 </a:t>
            </a:r>
          </a:p>
          <a:p>
            <a:pPr defTabSz="699422">
              <a:defRPr/>
            </a:pPr>
            <a:r>
              <a:rPr lang="en-US" altLang="en-US" sz="1298" kern="0" dirty="0">
                <a:latin typeface="Consolas" panose="020B0609020204030204" pitchFamily="49" charset="0"/>
              </a:rPr>
              <a:t>WHERE p1.Price = (SELECT MIN(p2.Price) FROM Product p2)</a:t>
            </a:r>
          </a:p>
        </p:txBody>
      </p:sp>
    </p:spTree>
    <p:extLst>
      <p:ext uri="{BB962C8B-B14F-4D97-AF65-F5344CB8AC3E}">
        <p14:creationId xmlns:p14="http://schemas.microsoft.com/office/powerpoint/2010/main" val="5563037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Request Units (RUs)</a:t>
            </a:r>
          </a:p>
        </p:txBody>
      </p:sp>
      <p:pic>
        <p:nvPicPr>
          <p:cNvPr id="3074" name="Picture 2" descr="Database operations consume Request Units">
            <a:extLst>
              <a:ext uri="{FF2B5EF4-FFF2-40B4-BE49-F238E27FC236}">
                <a16:creationId xmlns:a16="http://schemas.microsoft.com/office/drawing/2014/main" id="{0F5D171D-BEA8-4EB2-83C5-10146838AD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5645" y="723804"/>
            <a:ext cx="6975475" cy="4038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6866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Cosmos DB Partitioning</a:t>
            </a:r>
          </a:p>
        </p:txBody>
      </p:sp>
      <p:pic>
        <p:nvPicPr>
          <p:cNvPr id="5122" name="Picture 2" descr="An image that demonstrates Azure Cosmos DB partitioning">
            <a:extLst>
              <a:ext uri="{FF2B5EF4-FFF2-40B4-BE49-F238E27FC236}">
                <a16:creationId xmlns:a16="http://schemas.microsoft.com/office/drawing/2014/main" id="{BD9A49EE-54E7-46AC-8E40-F6C71B1CD5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200" y="694884"/>
            <a:ext cx="6278563" cy="42898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F92DDE1-6823-4674-BF39-A9A0763AD4C1}"/>
              </a:ext>
            </a:extLst>
          </p:cNvPr>
          <p:cNvSpPr txBox="1"/>
          <p:nvPr/>
        </p:nvSpPr>
        <p:spPr>
          <a:xfrm>
            <a:off x="98425" y="1002089"/>
            <a:ext cx="1593850" cy="3139321"/>
          </a:xfrm>
          <a:prstGeom prst="rect">
            <a:avLst/>
          </a:prstGeom>
          <a:noFill/>
        </p:spPr>
        <p:txBody>
          <a:bodyPr wrap="square" rtlCol="0">
            <a:spAutoFit/>
          </a:bodyPr>
          <a:lstStyle/>
          <a:p>
            <a:r>
              <a:rPr lang="en-US" dirty="0"/>
              <a:t>Partition key:</a:t>
            </a:r>
          </a:p>
          <a:p>
            <a:r>
              <a:rPr lang="en-US" dirty="0"/>
              <a:t>* Value that doesn't change</a:t>
            </a:r>
          </a:p>
          <a:p>
            <a:endParaRPr lang="en-US" dirty="0"/>
          </a:p>
          <a:p>
            <a:r>
              <a:rPr lang="en-US" dirty="0"/>
              <a:t>* High cardinality</a:t>
            </a:r>
          </a:p>
          <a:p>
            <a:endParaRPr lang="en-US" dirty="0"/>
          </a:p>
          <a:p>
            <a:r>
              <a:rPr lang="en-US" dirty="0"/>
              <a:t>* SPs support ACID transactions</a:t>
            </a:r>
          </a:p>
        </p:txBody>
      </p:sp>
    </p:spTree>
    <p:extLst>
      <p:ext uri="{BB962C8B-B14F-4D97-AF65-F5344CB8AC3E}">
        <p14:creationId xmlns:p14="http://schemas.microsoft.com/office/powerpoint/2010/main" val="26231169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09848-CB9E-4DCB-8BCA-22658403AB6B}"/>
              </a:ext>
            </a:extLst>
          </p:cNvPr>
          <p:cNvSpPr>
            <a:spLocks noGrp="1"/>
          </p:cNvSpPr>
          <p:nvPr>
            <p:ph type="title"/>
          </p:nvPr>
        </p:nvSpPr>
        <p:spPr/>
        <p:txBody>
          <a:bodyPr/>
          <a:lstStyle/>
          <a:p>
            <a:r>
              <a:rPr lang="en-US" dirty="0"/>
              <a:t>Cosmos DB Partitioning</a:t>
            </a:r>
          </a:p>
        </p:txBody>
      </p:sp>
      <p:pic>
        <p:nvPicPr>
          <p:cNvPr id="5" name="Picture 4">
            <a:extLst>
              <a:ext uri="{FF2B5EF4-FFF2-40B4-BE49-F238E27FC236}">
                <a16:creationId xmlns:a16="http://schemas.microsoft.com/office/drawing/2014/main" id="{04D613B1-E636-4B73-A584-5A1E2DAA0900}"/>
              </a:ext>
            </a:extLst>
          </p:cNvPr>
          <p:cNvPicPr>
            <a:picLocks noChangeAspect="1"/>
          </p:cNvPicPr>
          <p:nvPr/>
        </p:nvPicPr>
        <p:blipFill>
          <a:blip r:embed="rId2"/>
          <a:stretch>
            <a:fillRect/>
          </a:stretch>
        </p:blipFill>
        <p:spPr>
          <a:xfrm>
            <a:off x="2247899" y="649159"/>
            <a:ext cx="4987557" cy="4132086"/>
          </a:xfrm>
          <a:prstGeom prst="rect">
            <a:avLst/>
          </a:prstGeom>
        </p:spPr>
      </p:pic>
      <p:sp>
        <p:nvSpPr>
          <p:cNvPr id="6" name="Arrow: Right 5">
            <a:extLst>
              <a:ext uri="{FF2B5EF4-FFF2-40B4-BE49-F238E27FC236}">
                <a16:creationId xmlns:a16="http://schemas.microsoft.com/office/drawing/2014/main" id="{37D9008F-B4B0-4C0D-A3D3-B4558C1B9976}"/>
              </a:ext>
            </a:extLst>
          </p:cNvPr>
          <p:cNvSpPr/>
          <p:nvPr/>
        </p:nvSpPr>
        <p:spPr>
          <a:xfrm>
            <a:off x="638175" y="428515"/>
            <a:ext cx="1727200" cy="98279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High cardinality</a:t>
            </a:r>
          </a:p>
          <a:p>
            <a:pPr algn="ctr"/>
            <a:r>
              <a:rPr lang="en-US" sz="1400" dirty="0"/>
              <a:t>(/</a:t>
            </a:r>
            <a:r>
              <a:rPr lang="en-US" sz="1400" dirty="0" err="1"/>
              <a:t>eventId</a:t>
            </a:r>
            <a:r>
              <a:rPr lang="en-US" sz="1400" dirty="0"/>
              <a:t>)</a:t>
            </a:r>
          </a:p>
        </p:txBody>
      </p:sp>
      <p:sp>
        <p:nvSpPr>
          <p:cNvPr id="7" name="Rectangle 6">
            <a:extLst>
              <a:ext uri="{FF2B5EF4-FFF2-40B4-BE49-F238E27FC236}">
                <a16:creationId xmlns:a16="http://schemas.microsoft.com/office/drawing/2014/main" id="{CFACD492-2D65-4183-90D5-60824CD00144}"/>
              </a:ext>
            </a:extLst>
          </p:cNvPr>
          <p:cNvSpPr/>
          <p:nvPr/>
        </p:nvSpPr>
        <p:spPr>
          <a:xfrm>
            <a:off x="76200" y="3082925"/>
            <a:ext cx="2101850" cy="3238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/location/</a:t>
            </a:r>
            <a:r>
              <a:rPr lang="en-US" dirty="0" err="1"/>
              <a:t>locationId</a:t>
            </a:r>
            <a:endParaRPr lang="en-US" dirty="0"/>
          </a:p>
        </p:txBody>
      </p:sp>
    </p:spTree>
    <p:extLst>
      <p:ext uri="{BB962C8B-B14F-4D97-AF65-F5344CB8AC3E}">
        <p14:creationId xmlns:p14="http://schemas.microsoft.com/office/powerpoint/2010/main" val="20211414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09848-CB9E-4DCB-8BCA-22658403AB6B}"/>
              </a:ext>
            </a:extLst>
          </p:cNvPr>
          <p:cNvSpPr>
            <a:spLocks noGrp="1"/>
          </p:cNvSpPr>
          <p:nvPr>
            <p:ph type="title"/>
          </p:nvPr>
        </p:nvSpPr>
        <p:spPr/>
        <p:txBody>
          <a:bodyPr/>
          <a:lstStyle/>
          <a:p>
            <a:r>
              <a:rPr lang="en-US" dirty="0"/>
              <a:t>Cosmos DB Partitioning</a:t>
            </a:r>
          </a:p>
        </p:txBody>
      </p:sp>
      <p:pic>
        <p:nvPicPr>
          <p:cNvPr id="2050" name="Picture 2">
            <a:extLst>
              <a:ext uri="{FF2B5EF4-FFF2-40B4-BE49-F238E27FC236}">
                <a16:creationId xmlns:a16="http://schemas.microsoft.com/office/drawing/2014/main" id="{7210745B-08B8-4370-B855-DFA304D255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900" y="1017866"/>
            <a:ext cx="8134350" cy="354324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5F2F863-A65A-4345-9A3F-D0D0F424B3E7}"/>
              </a:ext>
            </a:extLst>
          </p:cNvPr>
          <p:cNvSpPr/>
          <p:nvPr/>
        </p:nvSpPr>
        <p:spPr>
          <a:xfrm>
            <a:off x="857250" y="1200150"/>
            <a:ext cx="2774950" cy="482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Avoid "hot" partitions</a:t>
            </a:r>
          </a:p>
        </p:txBody>
      </p:sp>
    </p:spTree>
    <p:extLst>
      <p:ext uri="{BB962C8B-B14F-4D97-AF65-F5344CB8AC3E}">
        <p14:creationId xmlns:p14="http://schemas.microsoft.com/office/powerpoint/2010/main" val="5839086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Consistency Levels</a:t>
            </a:r>
          </a:p>
        </p:txBody>
      </p:sp>
      <p:sp>
        <p:nvSpPr>
          <p:cNvPr id="2" name="TextBox 1">
            <a:extLst>
              <a:ext uri="{FF2B5EF4-FFF2-40B4-BE49-F238E27FC236}">
                <a16:creationId xmlns:a16="http://schemas.microsoft.com/office/drawing/2014/main" id="{88206F9E-25C8-494B-A1A7-EB4D031CDD8F}"/>
              </a:ext>
            </a:extLst>
          </p:cNvPr>
          <p:cNvSpPr txBox="1"/>
          <p:nvPr/>
        </p:nvSpPr>
        <p:spPr>
          <a:xfrm>
            <a:off x="7397750" y="4835723"/>
            <a:ext cx="2057400" cy="307777"/>
          </a:xfrm>
          <a:prstGeom prst="rect">
            <a:avLst/>
          </a:prstGeom>
          <a:noFill/>
        </p:spPr>
        <p:txBody>
          <a:bodyPr wrap="square" rtlCol="0">
            <a:spAutoFit/>
          </a:bodyPr>
          <a:lstStyle/>
          <a:p>
            <a:r>
              <a:rPr lang="en-US" sz="1400" dirty="0">
                <a:solidFill>
                  <a:srgbClr val="0070C0"/>
                </a:solidFill>
              </a:rPr>
              <a:t>https://timw.info/fhq</a:t>
            </a:r>
          </a:p>
        </p:txBody>
      </p:sp>
      <p:pic>
        <p:nvPicPr>
          <p:cNvPr id="5" name="Picture 4">
            <a:extLst>
              <a:ext uri="{FF2B5EF4-FFF2-40B4-BE49-F238E27FC236}">
                <a16:creationId xmlns:a16="http://schemas.microsoft.com/office/drawing/2014/main" id="{CB26A98D-A859-4CF9-8634-6F13CF1D4176}"/>
              </a:ext>
            </a:extLst>
          </p:cNvPr>
          <p:cNvPicPr>
            <a:picLocks noChangeAspect="1"/>
          </p:cNvPicPr>
          <p:nvPr/>
        </p:nvPicPr>
        <p:blipFill>
          <a:blip r:embed="rId2"/>
          <a:stretch>
            <a:fillRect/>
          </a:stretch>
        </p:blipFill>
        <p:spPr>
          <a:xfrm>
            <a:off x="105124" y="684845"/>
            <a:ext cx="3819176" cy="671288"/>
          </a:xfrm>
          <a:prstGeom prst="rect">
            <a:avLst/>
          </a:prstGeom>
          <a:ln>
            <a:solidFill>
              <a:schemeClr val="tx1"/>
            </a:solidFill>
          </a:ln>
        </p:spPr>
      </p:pic>
      <p:pic>
        <p:nvPicPr>
          <p:cNvPr id="7" name="Picture 6">
            <a:extLst>
              <a:ext uri="{FF2B5EF4-FFF2-40B4-BE49-F238E27FC236}">
                <a16:creationId xmlns:a16="http://schemas.microsoft.com/office/drawing/2014/main" id="{A5F82F01-F368-4983-A352-DCF757B2C79E}"/>
              </a:ext>
            </a:extLst>
          </p:cNvPr>
          <p:cNvPicPr>
            <a:picLocks noChangeAspect="1"/>
          </p:cNvPicPr>
          <p:nvPr/>
        </p:nvPicPr>
        <p:blipFill>
          <a:blip r:embed="rId3"/>
          <a:stretch>
            <a:fillRect/>
          </a:stretch>
        </p:blipFill>
        <p:spPr>
          <a:xfrm>
            <a:off x="105124" y="2339439"/>
            <a:ext cx="4044950" cy="1083589"/>
          </a:xfrm>
          <a:prstGeom prst="rect">
            <a:avLst/>
          </a:prstGeom>
          <a:ln>
            <a:solidFill>
              <a:schemeClr val="tx1"/>
            </a:solidFill>
          </a:ln>
        </p:spPr>
      </p:pic>
      <p:pic>
        <p:nvPicPr>
          <p:cNvPr id="9" name="Picture 8">
            <a:extLst>
              <a:ext uri="{FF2B5EF4-FFF2-40B4-BE49-F238E27FC236}">
                <a16:creationId xmlns:a16="http://schemas.microsoft.com/office/drawing/2014/main" id="{167C7ECB-A93B-4A56-92CF-8BF1B6C81E2A}"/>
              </a:ext>
            </a:extLst>
          </p:cNvPr>
          <p:cNvPicPr>
            <a:picLocks noChangeAspect="1"/>
          </p:cNvPicPr>
          <p:nvPr/>
        </p:nvPicPr>
        <p:blipFill>
          <a:blip r:embed="rId4"/>
          <a:stretch>
            <a:fillRect/>
          </a:stretch>
        </p:blipFill>
        <p:spPr>
          <a:xfrm>
            <a:off x="105124" y="1406363"/>
            <a:ext cx="3958876" cy="865798"/>
          </a:xfrm>
          <a:prstGeom prst="rect">
            <a:avLst/>
          </a:prstGeom>
          <a:ln>
            <a:solidFill>
              <a:schemeClr val="tx1"/>
            </a:solidFill>
          </a:ln>
        </p:spPr>
      </p:pic>
      <p:pic>
        <p:nvPicPr>
          <p:cNvPr id="11" name="Picture 10">
            <a:extLst>
              <a:ext uri="{FF2B5EF4-FFF2-40B4-BE49-F238E27FC236}">
                <a16:creationId xmlns:a16="http://schemas.microsoft.com/office/drawing/2014/main" id="{C97C9B33-61D1-43A8-ABF6-5B4C1AEE9C7B}"/>
              </a:ext>
            </a:extLst>
          </p:cNvPr>
          <p:cNvPicPr>
            <a:picLocks noChangeAspect="1"/>
          </p:cNvPicPr>
          <p:nvPr/>
        </p:nvPicPr>
        <p:blipFill>
          <a:blip r:embed="rId5"/>
          <a:stretch>
            <a:fillRect/>
          </a:stretch>
        </p:blipFill>
        <p:spPr>
          <a:xfrm>
            <a:off x="105124" y="3467276"/>
            <a:ext cx="3768375" cy="719357"/>
          </a:xfrm>
          <a:prstGeom prst="rect">
            <a:avLst/>
          </a:prstGeom>
          <a:ln>
            <a:solidFill>
              <a:schemeClr val="tx1"/>
            </a:solidFill>
          </a:ln>
        </p:spPr>
      </p:pic>
      <p:sp>
        <p:nvSpPr>
          <p:cNvPr id="12" name="TextBox 11">
            <a:extLst>
              <a:ext uri="{FF2B5EF4-FFF2-40B4-BE49-F238E27FC236}">
                <a16:creationId xmlns:a16="http://schemas.microsoft.com/office/drawing/2014/main" id="{1F092F69-84A8-46E0-8CB2-2E4D017EF168}"/>
              </a:ext>
            </a:extLst>
          </p:cNvPr>
          <p:cNvSpPr txBox="1"/>
          <p:nvPr/>
        </p:nvSpPr>
        <p:spPr>
          <a:xfrm>
            <a:off x="4271545" y="817681"/>
            <a:ext cx="796500" cy="369332"/>
          </a:xfrm>
          <a:prstGeom prst="rect">
            <a:avLst/>
          </a:prstGeom>
          <a:noFill/>
        </p:spPr>
        <p:txBody>
          <a:bodyPr wrap="none" rtlCol="0">
            <a:spAutoFit/>
          </a:bodyPr>
          <a:lstStyle/>
          <a:p>
            <a:r>
              <a:rPr lang="en-US" dirty="0">
                <a:solidFill>
                  <a:srgbClr val="0070C0"/>
                </a:solidFill>
              </a:rPr>
              <a:t>Strong</a:t>
            </a:r>
          </a:p>
        </p:txBody>
      </p:sp>
      <p:sp>
        <p:nvSpPr>
          <p:cNvPr id="14" name="TextBox 13">
            <a:extLst>
              <a:ext uri="{FF2B5EF4-FFF2-40B4-BE49-F238E27FC236}">
                <a16:creationId xmlns:a16="http://schemas.microsoft.com/office/drawing/2014/main" id="{BC8E3E6B-98FD-43CE-94EC-AEED01384E8D}"/>
              </a:ext>
            </a:extLst>
          </p:cNvPr>
          <p:cNvSpPr txBox="1"/>
          <p:nvPr/>
        </p:nvSpPr>
        <p:spPr>
          <a:xfrm>
            <a:off x="4271545" y="1707640"/>
            <a:ext cx="1945148" cy="369332"/>
          </a:xfrm>
          <a:prstGeom prst="rect">
            <a:avLst/>
          </a:prstGeom>
          <a:noFill/>
        </p:spPr>
        <p:txBody>
          <a:bodyPr wrap="none" rtlCol="0">
            <a:spAutoFit/>
          </a:bodyPr>
          <a:lstStyle/>
          <a:p>
            <a:r>
              <a:rPr lang="en-US" dirty="0">
                <a:solidFill>
                  <a:srgbClr val="0070C0"/>
                </a:solidFill>
              </a:rPr>
              <a:t>Bounded</a:t>
            </a:r>
            <a:r>
              <a:rPr lang="en-US" sz="1200" dirty="0">
                <a:solidFill>
                  <a:srgbClr val="0070C0"/>
                </a:solidFill>
              </a:rPr>
              <a:t> </a:t>
            </a:r>
            <a:r>
              <a:rPr lang="en-US" dirty="0">
                <a:solidFill>
                  <a:srgbClr val="0070C0"/>
                </a:solidFill>
              </a:rPr>
              <a:t>Staleness</a:t>
            </a:r>
          </a:p>
        </p:txBody>
      </p:sp>
      <p:sp>
        <p:nvSpPr>
          <p:cNvPr id="15" name="TextBox 14">
            <a:extLst>
              <a:ext uri="{FF2B5EF4-FFF2-40B4-BE49-F238E27FC236}">
                <a16:creationId xmlns:a16="http://schemas.microsoft.com/office/drawing/2014/main" id="{52B6618A-8589-48B3-A338-5FE9A016D63A}"/>
              </a:ext>
            </a:extLst>
          </p:cNvPr>
          <p:cNvSpPr txBox="1"/>
          <p:nvPr/>
        </p:nvSpPr>
        <p:spPr>
          <a:xfrm>
            <a:off x="4271545" y="2685041"/>
            <a:ext cx="881973" cy="369332"/>
          </a:xfrm>
          <a:prstGeom prst="rect">
            <a:avLst/>
          </a:prstGeom>
          <a:noFill/>
        </p:spPr>
        <p:txBody>
          <a:bodyPr wrap="none" rtlCol="0">
            <a:spAutoFit/>
          </a:bodyPr>
          <a:lstStyle/>
          <a:p>
            <a:r>
              <a:rPr lang="en-US" dirty="0">
                <a:solidFill>
                  <a:srgbClr val="0070C0"/>
                </a:solidFill>
              </a:rPr>
              <a:t>Session</a:t>
            </a:r>
          </a:p>
        </p:txBody>
      </p:sp>
      <p:sp>
        <p:nvSpPr>
          <p:cNvPr id="16" name="TextBox 15">
            <a:extLst>
              <a:ext uri="{FF2B5EF4-FFF2-40B4-BE49-F238E27FC236}">
                <a16:creationId xmlns:a16="http://schemas.microsoft.com/office/drawing/2014/main" id="{90F684B1-3821-48EA-8A79-357DB32F4C10}"/>
              </a:ext>
            </a:extLst>
          </p:cNvPr>
          <p:cNvSpPr txBox="1"/>
          <p:nvPr/>
        </p:nvSpPr>
        <p:spPr>
          <a:xfrm>
            <a:off x="4271545" y="3659105"/>
            <a:ext cx="1735347" cy="369332"/>
          </a:xfrm>
          <a:prstGeom prst="rect">
            <a:avLst/>
          </a:prstGeom>
          <a:noFill/>
        </p:spPr>
        <p:txBody>
          <a:bodyPr wrap="none" rtlCol="0">
            <a:spAutoFit/>
          </a:bodyPr>
          <a:lstStyle/>
          <a:p>
            <a:r>
              <a:rPr lang="en-US" dirty="0">
                <a:solidFill>
                  <a:srgbClr val="0070C0"/>
                </a:solidFill>
              </a:rPr>
              <a:t>Consistent</a:t>
            </a:r>
            <a:r>
              <a:rPr lang="en-US" sz="1200" dirty="0">
                <a:solidFill>
                  <a:srgbClr val="0070C0"/>
                </a:solidFill>
              </a:rPr>
              <a:t> </a:t>
            </a:r>
            <a:r>
              <a:rPr lang="en-US" dirty="0">
                <a:solidFill>
                  <a:srgbClr val="0070C0"/>
                </a:solidFill>
              </a:rPr>
              <a:t>Prefix</a:t>
            </a:r>
          </a:p>
        </p:txBody>
      </p:sp>
      <p:pic>
        <p:nvPicPr>
          <p:cNvPr id="17" name="Picture 16">
            <a:extLst>
              <a:ext uri="{FF2B5EF4-FFF2-40B4-BE49-F238E27FC236}">
                <a16:creationId xmlns:a16="http://schemas.microsoft.com/office/drawing/2014/main" id="{3A2C5DAA-F4C5-4D46-A013-5843E977A420}"/>
              </a:ext>
            </a:extLst>
          </p:cNvPr>
          <p:cNvPicPr>
            <a:picLocks noChangeAspect="1"/>
          </p:cNvPicPr>
          <p:nvPr/>
        </p:nvPicPr>
        <p:blipFill>
          <a:blip r:embed="rId6"/>
          <a:stretch>
            <a:fillRect/>
          </a:stretch>
        </p:blipFill>
        <p:spPr>
          <a:xfrm>
            <a:off x="1660875" y="4240720"/>
            <a:ext cx="3768375" cy="865707"/>
          </a:xfrm>
          <a:prstGeom prst="rect">
            <a:avLst/>
          </a:prstGeom>
          <a:ln>
            <a:solidFill>
              <a:schemeClr val="tx1"/>
            </a:solidFill>
          </a:ln>
        </p:spPr>
      </p:pic>
      <p:sp>
        <p:nvSpPr>
          <p:cNvPr id="19" name="TextBox 18">
            <a:extLst>
              <a:ext uri="{FF2B5EF4-FFF2-40B4-BE49-F238E27FC236}">
                <a16:creationId xmlns:a16="http://schemas.microsoft.com/office/drawing/2014/main" id="{351EC110-5FC4-44ED-A421-85A08F8B6112}"/>
              </a:ext>
            </a:extLst>
          </p:cNvPr>
          <p:cNvSpPr txBox="1"/>
          <p:nvPr/>
        </p:nvSpPr>
        <p:spPr>
          <a:xfrm>
            <a:off x="5473700" y="4523278"/>
            <a:ext cx="990849" cy="369332"/>
          </a:xfrm>
          <a:prstGeom prst="rect">
            <a:avLst/>
          </a:prstGeom>
          <a:noFill/>
        </p:spPr>
        <p:txBody>
          <a:bodyPr wrap="none" rtlCol="0">
            <a:spAutoFit/>
          </a:bodyPr>
          <a:lstStyle/>
          <a:p>
            <a:r>
              <a:rPr lang="en-US" dirty="0">
                <a:solidFill>
                  <a:srgbClr val="0070C0"/>
                </a:solidFill>
              </a:rPr>
              <a:t>Eventual</a:t>
            </a:r>
          </a:p>
        </p:txBody>
      </p:sp>
      <p:pic>
        <p:nvPicPr>
          <p:cNvPr id="20" name="Picture 19">
            <a:extLst>
              <a:ext uri="{FF2B5EF4-FFF2-40B4-BE49-F238E27FC236}">
                <a16:creationId xmlns:a16="http://schemas.microsoft.com/office/drawing/2014/main" id="{2EBFC034-687B-4320-8D30-305ED2F9E282}"/>
              </a:ext>
            </a:extLst>
          </p:cNvPr>
          <p:cNvPicPr>
            <a:picLocks noChangeAspect="1"/>
          </p:cNvPicPr>
          <p:nvPr/>
        </p:nvPicPr>
        <p:blipFill>
          <a:blip r:embed="rId7"/>
          <a:stretch>
            <a:fillRect/>
          </a:stretch>
        </p:blipFill>
        <p:spPr>
          <a:xfrm>
            <a:off x="5638971" y="2066092"/>
            <a:ext cx="3144262" cy="1083589"/>
          </a:xfrm>
          <a:prstGeom prst="rect">
            <a:avLst/>
          </a:prstGeom>
        </p:spPr>
      </p:pic>
    </p:spTree>
    <p:extLst>
      <p:ext uri="{BB962C8B-B14F-4D97-AF65-F5344CB8AC3E}">
        <p14:creationId xmlns:p14="http://schemas.microsoft.com/office/powerpoint/2010/main" val="21667387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Cosmos DB Resource Model</a:t>
            </a:r>
          </a:p>
        </p:txBody>
      </p:sp>
      <p:sp>
        <p:nvSpPr>
          <p:cNvPr id="2" name="TextBox 1">
            <a:extLst>
              <a:ext uri="{FF2B5EF4-FFF2-40B4-BE49-F238E27FC236}">
                <a16:creationId xmlns:a16="http://schemas.microsoft.com/office/drawing/2014/main" id="{88206F9E-25C8-494B-A1A7-EB4D031CDD8F}"/>
              </a:ext>
            </a:extLst>
          </p:cNvPr>
          <p:cNvSpPr txBox="1"/>
          <p:nvPr/>
        </p:nvSpPr>
        <p:spPr>
          <a:xfrm>
            <a:off x="7397750" y="4835723"/>
            <a:ext cx="2057400" cy="307777"/>
          </a:xfrm>
          <a:prstGeom prst="rect">
            <a:avLst/>
          </a:prstGeom>
          <a:noFill/>
        </p:spPr>
        <p:txBody>
          <a:bodyPr wrap="square" rtlCol="0">
            <a:spAutoFit/>
          </a:bodyPr>
          <a:lstStyle/>
          <a:p>
            <a:r>
              <a:rPr lang="en-US" sz="1400" dirty="0">
                <a:solidFill>
                  <a:srgbClr val="0070C0"/>
                </a:solidFill>
              </a:rPr>
              <a:t>https://timw.info/ft6</a:t>
            </a:r>
          </a:p>
        </p:txBody>
      </p:sp>
      <p:sp>
        <p:nvSpPr>
          <p:cNvPr id="12" name="TextBox 11">
            <a:extLst>
              <a:ext uri="{FF2B5EF4-FFF2-40B4-BE49-F238E27FC236}">
                <a16:creationId xmlns:a16="http://schemas.microsoft.com/office/drawing/2014/main" id="{1F092F69-84A8-46E0-8CB2-2E4D017EF168}"/>
              </a:ext>
            </a:extLst>
          </p:cNvPr>
          <p:cNvSpPr txBox="1"/>
          <p:nvPr/>
        </p:nvSpPr>
        <p:spPr>
          <a:xfrm>
            <a:off x="6796206" y="1034927"/>
            <a:ext cx="1058175" cy="369332"/>
          </a:xfrm>
          <a:prstGeom prst="rect">
            <a:avLst/>
          </a:prstGeom>
          <a:noFill/>
        </p:spPr>
        <p:txBody>
          <a:bodyPr wrap="none" rtlCol="0">
            <a:spAutoFit/>
          </a:bodyPr>
          <a:lstStyle/>
          <a:p>
            <a:r>
              <a:rPr lang="en-US" dirty="0">
                <a:solidFill>
                  <a:srgbClr val="0070C0"/>
                </a:solidFill>
              </a:rPr>
              <a:t>Database</a:t>
            </a:r>
          </a:p>
        </p:txBody>
      </p:sp>
      <p:sp>
        <p:nvSpPr>
          <p:cNvPr id="14" name="TextBox 13">
            <a:extLst>
              <a:ext uri="{FF2B5EF4-FFF2-40B4-BE49-F238E27FC236}">
                <a16:creationId xmlns:a16="http://schemas.microsoft.com/office/drawing/2014/main" id="{BC8E3E6B-98FD-43CE-94EC-AEED01384E8D}"/>
              </a:ext>
            </a:extLst>
          </p:cNvPr>
          <p:cNvSpPr txBox="1"/>
          <p:nvPr/>
        </p:nvSpPr>
        <p:spPr>
          <a:xfrm>
            <a:off x="6796206" y="2387083"/>
            <a:ext cx="1104661" cy="369332"/>
          </a:xfrm>
          <a:prstGeom prst="rect">
            <a:avLst/>
          </a:prstGeom>
          <a:noFill/>
        </p:spPr>
        <p:txBody>
          <a:bodyPr wrap="none" rtlCol="0">
            <a:spAutoFit/>
          </a:bodyPr>
          <a:lstStyle/>
          <a:p>
            <a:r>
              <a:rPr lang="en-US" dirty="0">
                <a:solidFill>
                  <a:srgbClr val="0070C0"/>
                </a:solidFill>
              </a:rPr>
              <a:t>Container</a:t>
            </a:r>
          </a:p>
        </p:txBody>
      </p:sp>
      <p:sp>
        <p:nvSpPr>
          <p:cNvPr id="15" name="TextBox 14">
            <a:extLst>
              <a:ext uri="{FF2B5EF4-FFF2-40B4-BE49-F238E27FC236}">
                <a16:creationId xmlns:a16="http://schemas.microsoft.com/office/drawing/2014/main" id="{52B6618A-8589-48B3-A338-5FE9A016D63A}"/>
              </a:ext>
            </a:extLst>
          </p:cNvPr>
          <p:cNvSpPr txBox="1"/>
          <p:nvPr/>
        </p:nvSpPr>
        <p:spPr>
          <a:xfrm>
            <a:off x="6796206" y="3677095"/>
            <a:ext cx="616579" cy="369332"/>
          </a:xfrm>
          <a:prstGeom prst="rect">
            <a:avLst/>
          </a:prstGeom>
          <a:noFill/>
        </p:spPr>
        <p:txBody>
          <a:bodyPr wrap="none" rtlCol="0">
            <a:spAutoFit/>
          </a:bodyPr>
          <a:lstStyle/>
          <a:p>
            <a:r>
              <a:rPr lang="en-US" dirty="0">
                <a:solidFill>
                  <a:srgbClr val="0070C0"/>
                </a:solidFill>
              </a:rPr>
              <a:t>Item</a:t>
            </a:r>
          </a:p>
        </p:txBody>
      </p:sp>
      <p:pic>
        <p:nvPicPr>
          <p:cNvPr id="1026" name="Picture 2" descr="Hierarchy of an Azure Cosmos account">
            <a:extLst>
              <a:ext uri="{FF2B5EF4-FFF2-40B4-BE49-F238E27FC236}">
                <a16:creationId xmlns:a16="http://schemas.microsoft.com/office/drawing/2014/main" id="{8A737836-AA67-4706-85D7-F105B0F36C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8195" y="3186035"/>
            <a:ext cx="1627320" cy="15658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4222DC8-DC7A-46F4-B7AE-BE251F8B9610}"/>
              </a:ext>
            </a:extLst>
          </p:cNvPr>
          <p:cNvPicPr>
            <a:picLocks noChangeAspect="1"/>
          </p:cNvPicPr>
          <p:nvPr/>
        </p:nvPicPr>
        <p:blipFill>
          <a:blip r:embed="rId3"/>
          <a:stretch>
            <a:fillRect/>
          </a:stretch>
        </p:blipFill>
        <p:spPr>
          <a:xfrm>
            <a:off x="314030" y="717553"/>
            <a:ext cx="5646347" cy="1120649"/>
          </a:xfrm>
          <a:prstGeom prst="rect">
            <a:avLst/>
          </a:prstGeom>
        </p:spPr>
      </p:pic>
      <p:pic>
        <p:nvPicPr>
          <p:cNvPr id="10" name="Picture 9">
            <a:extLst>
              <a:ext uri="{FF2B5EF4-FFF2-40B4-BE49-F238E27FC236}">
                <a16:creationId xmlns:a16="http://schemas.microsoft.com/office/drawing/2014/main" id="{E2783179-24AB-4BA1-8049-51B1A3E8E9C2}"/>
              </a:ext>
            </a:extLst>
          </p:cNvPr>
          <p:cNvPicPr>
            <a:picLocks noChangeAspect="1"/>
          </p:cNvPicPr>
          <p:nvPr/>
        </p:nvPicPr>
        <p:blipFill>
          <a:blip r:embed="rId4"/>
          <a:stretch>
            <a:fillRect/>
          </a:stretch>
        </p:blipFill>
        <p:spPr>
          <a:xfrm>
            <a:off x="314030" y="1957464"/>
            <a:ext cx="6390476" cy="1228571"/>
          </a:xfrm>
          <a:prstGeom prst="rect">
            <a:avLst/>
          </a:prstGeom>
        </p:spPr>
      </p:pic>
      <p:pic>
        <p:nvPicPr>
          <p:cNvPr id="18" name="Picture 17">
            <a:extLst>
              <a:ext uri="{FF2B5EF4-FFF2-40B4-BE49-F238E27FC236}">
                <a16:creationId xmlns:a16="http://schemas.microsoft.com/office/drawing/2014/main" id="{2541E822-4B17-4AD7-9840-38324B9E6F95}"/>
              </a:ext>
            </a:extLst>
          </p:cNvPr>
          <p:cNvPicPr>
            <a:picLocks noChangeAspect="1"/>
          </p:cNvPicPr>
          <p:nvPr/>
        </p:nvPicPr>
        <p:blipFill>
          <a:blip r:embed="rId5"/>
          <a:stretch>
            <a:fillRect/>
          </a:stretch>
        </p:blipFill>
        <p:spPr>
          <a:xfrm>
            <a:off x="314030" y="3322330"/>
            <a:ext cx="6123809" cy="1219048"/>
          </a:xfrm>
          <a:prstGeom prst="rect">
            <a:avLst/>
          </a:prstGeom>
        </p:spPr>
      </p:pic>
    </p:spTree>
    <p:extLst>
      <p:ext uri="{BB962C8B-B14F-4D97-AF65-F5344CB8AC3E}">
        <p14:creationId xmlns:p14="http://schemas.microsoft.com/office/powerpoint/2010/main" val="2203727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19172-BB37-4DEA-9421-CAF9D0D7C696}"/>
              </a:ext>
            </a:extLst>
          </p:cNvPr>
          <p:cNvSpPr>
            <a:spLocks noGrp="1"/>
          </p:cNvSpPr>
          <p:nvPr>
            <p:ph type="title"/>
          </p:nvPr>
        </p:nvSpPr>
        <p:spPr/>
        <p:txBody>
          <a:bodyPr/>
          <a:lstStyle/>
          <a:p>
            <a:r>
              <a:rPr lang="en-US" dirty="0"/>
              <a:t>Storage Account Replication</a:t>
            </a:r>
          </a:p>
        </p:txBody>
      </p:sp>
      <p:sp>
        <p:nvSpPr>
          <p:cNvPr id="2" name="Rectangle 1">
            <a:extLst>
              <a:ext uri="{FF2B5EF4-FFF2-40B4-BE49-F238E27FC236}">
                <a16:creationId xmlns:a16="http://schemas.microsoft.com/office/drawing/2014/main" id="{F56BF313-B721-4B7D-B027-F587D50659F1}"/>
              </a:ext>
            </a:extLst>
          </p:cNvPr>
          <p:cNvSpPr/>
          <p:nvPr/>
        </p:nvSpPr>
        <p:spPr>
          <a:xfrm>
            <a:off x="563525" y="1488557"/>
            <a:ext cx="3423683" cy="1967023"/>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BA8852F-C931-4E31-8834-BE56E1B5A69B}"/>
              </a:ext>
            </a:extLst>
          </p:cNvPr>
          <p:cNvSpPr/>
          <p:nvPr/>
        </p:nvSpPr>
        <p:spPr>
          <a:xfrm>
            <a:off x="4646432" y="1488557"/>
            <a:ext cx="3423683" cy="1967023"/>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4723540-18BC-470A-AC03-493B954AE4DE}"/>
              </a:ext>
            </a:extLst>
          </p:cNvPr>
          <p:cNvSpPr/>
          <p:nvPr/>
        </p:nvSpPr>
        <p:spPr>
          <a:xfrm>
            <a:off x="4827184" y="1678616"/>
            <a:ext cx="818704" cy="7987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7" name="Oval 6">
            <a:extLst>
              <a:ext uri="{FF2B5EF4-FFF2-40B4-BE49-F238E27FC236}">
                <a16:creationId xmlns:a16="http://schemas.microsoft.com/office/drawing/2014/main" id="{620B44F6-23D4-4866-9EA4-C35A09C97F3E}"/>
              </a:ext>
            </a:extLst>
          </p:cNvPr>
          <p:cNvSpPr/>
          <p:nvPr/>
        </p:nvSpPr>
        <p:spPr>
          <a:xfrm>
            <a:off x="5948921" y="2402955"/>
            <a:ext cx="818704" cy="7987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8" name="Oval 7">
            <a:extLst>
              <a:ext uri="{FF2B5EF4-FFF2-40B4-BE49-F238E27FC236}">
                <a16:creationId xmlns:a16="http://schemas.microsoft.com/office/drawing/2014/main" id="{C60AC8C4-C960-4E9C-ABA6-3017A96CB8D8}"/>
              </a:ext>
            </a:extLst>
          </p:cNvPr>
          <p:cNvSpPr/>
          <p:nvPr/>
        </p:nvSpPr>
        <p:spPr>
          <a:xfrm>
            <a:off x="6969645" y="1678616"/>
            <a:ext cx="818704" cy="7987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9" name="TextBox 8">
            <a:extLst>
              <a:ext uri="{FF2B5EF4-FFF2-40B4-BE49-F238E27FC236}">
                <a16:creationId xmlns:a16="http://schemas.microsoft.com/office/drawing/2014/main" id="{CB08A5B8-512A-49BF-BB5B-04A651832E5F}"/>
              </a:ext>
            </a:extLst>
          </p:cNvPr>
          <p:cNvSpPr txBox="1"/>
          <p:nvPr/>
        </p:nvSpPr>
        <p:spPr>
          <a:xfrm>
            <a:off x="563525" y="3625702"/>
            <a:ext cx="7548179" cy="369332"/>
          </a:xfrm>
          <a:prstGeom prst="rect">
            <a:avLst/>
          </a:prstGeom>
          <a:noFill/>
        </p:spPr>
        <p:txBody>
          <a:bodyPr wrap="square" rtlCol="0">
            <a:spAutoFit/>
          </a:bodyPr>
          <a:lstStyle/>
          <a:p>
            <a:pPr algn="ctr"/>
            <a:r>
              <a:rPr lang="en-US" dirty="0"/>
              <a:t>GZRS – RA/GZRS</a:t>
            </a:r>
          </a:p>
        </p:txBody>
      </p:sp>
      <p:sp>
        <p:nvSpPr>
          <p:cNvPr id="11" name="Oval 10">
            <a:extLst>
              <a:ext uri="{FF2B5EF4-FFF2-40B4-BE49-F238E27FC236}">
                <a16:creationId xmlns:a16="http://schemas.microsoft.com/office/drawing/2014/main" id="{10FBBB57-02E7-4A75-A00A-77742754D445}"/>
              </a:ext>
            </a:extLst>
          </p:cNvPr>
          <p:cNvSpPr/>
          <p:nvPr/>
        </p:nvSpPr>
        <p:spPr>
          <a:xfrm>
            <a:off x="717701" y="1722471"/>
            <a:ext cx="818704" cy="7987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12" name="Oval 11">
            <a:extLst>
              <a:ext uri="{FF2B5EF4-FFF2-40B4-BE49-F238E27FC236}">
                <a16:creationId xmlns:a16="http://schemas.microsoft.com/office/drawing/2014/main" id="{5380FA04-80E9-4E5E-A926-CA1F3FBEB18D}"/>
              </a:ext>
            </a:extLst>
          </p:cNvPr>
          <p:cNvSpPr/>
          <p:nvPr/>
        </p:nvSpPr>
        <p:spPr>
          <a:xfrm>
            <a:off x="1839438" y="2446810"/>
            <a:ext cx="818704" cy="7987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13" name="Oval 12">
            <a:extLst>
              <a:ext uri="{FF2B5EF4-FFF2-40B4-BE49-F238E27FC236}">
                <a16:creationId xmlns:a16="http://schemas.microsoft.com/office/drawing/2014/main" id="{5B599761-2384-4B06-9368-2BBFF43B2269}"/>
              </a:ext>
            </a:extLst>
          </p:cNvPr>
          <p:cNvSpPr/>
          <p:nvPr/>
        </p:nvSpPr>
        <p:spPr>
          <a:xfrm>
            <a:off x="2860162" y="1722471"/>
            <a:ext cx="818704" cy="7987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2743478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Day 2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Content catch-up from Day 1</a:t>
            </a:r>
          </a:p>
          <a:p>
            <a:r>
              <a:rPr lang="en-US" dirty="0"/>
              <a:t>Design Data Processing Solutions</a:t>
            </a:r>
          </a:p>
          <a:p>
            <a:r>
              <a:rPr lang="en-US" dirty="0"/>
              <a:t>Exam DP-201 strategy</a:t>
            </a:r>
          </a:p>
        </p:txBody>
      </p:sp>
    </p:spTree>
    <p:extLst>
      <p:ext uri="{BB962C8B-B14F-4D97-AF65-F5344CB8AC3E}">
        <p14:creationId xmlns:p14="http://schemas.microsoft.com/office/powerpoint/2010/main" val="14614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Always Encrypted</a:t>
            </a:r>
          </a:p>
        </p:txBody>
      </p:sp>
      <p:pic>
        <p:nvPicPr>
          <p:cNvPr id="9218" name="Picture 2">
            <a:extLst>
              <a:ext uri="{FF2B5EF4-FFF2-40B4-BE49-F238E27FC236}">
                <a16:creationId xmlns:a16="http://schemas.microsoft.com/office/drawing/2014/main" id="{2A3C9904-B128-41FC-AAD2-2A3AE7202D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577" y="1245594"/>
            <a:ext cx="8634845" cy="2816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04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Azure Data Factory</a:t>
            </a:r>
          </a:p>
        </p:txBody>
      </p:sp>
      <p:pic>
        <p:nvPicPr>
          <p:cNvPr id="1026" name="Picture 2" descr="The role of the Copy activity">
            <a:extLst>
              <a:ext uri="{FF2B5EF4-FFF2-40B4-BE49-F238E27FC236}">
                <a16:creationId xmlns:a16="http://schemas.microsoft.com/office/drawing/2014/main" id="{DDA96EB8-B868-4D19-958D-4FFE87F6D9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00188"/>
            <a:ext cx="914400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9901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19172-BB37-4DEA-9421-CAF9D0D7C696}"/>
              </a:ext>
            </a:extLst>
          </p:cNvPr>
          <p:cNvSpPr>
            <a:spLocks noGrp="1"/>
          </p:cNvSpPr>
          <p:nvPr>
            <p:ph type="title"/>
          </p:nvPr>
        </p:nvSpPr>
        <p:spPr/>
        <p:txBody>
          <a:bodyPr/>
          <a:lstStyle/>
          <a:p>
            <a:r>
              <a:rPr lang="en-US" dirty="0"/>
              <a:t>Azure Monitor</a:t>
            </a:r>
          </a:p>
        </p:txBody>
      </p:sp>
      <p:pic>
        <p:nvPicPr>
          <p:cNvPr id="4098" name="Picture 2" descr="Azure Monitor overview">
            <a:extLst>
              <a:ext uri="{FF2B5EF4-FFF2-40B4-BE49-F238E27FC236}">
                <a16:creationId xmlns:a16="http://schemas.microsoft.com/office/drawing/2014/main" id="{29609BF9-F468-41DF-886B-B933C90AB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494" y="661720"/>
            <a:ext cx="7149011" cy="3935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02279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Data Pipelines</a:t>
            </a:r>
          </a:p>
        </p:txBody>
      </p:sp>
      <p:pic>
        <p:nvPicPr>
          <p:cNvPr id="1026" name="Picture 2" descr="Architecture diagram for automated enterprise BI with Azure Synapse and Azure Data Factory">
            <a:extLst>
              <a:ext uri="{FF2B5EF4-FFF2-40B4-BE49-F238E27FC236}">
                <a16:creationId xmlns:a16="http://schemas.microsoft.com/office/drawing/2014/main" id="{9D13CC66-B998-4761-9F9E-9AE1D80BC5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0075"/>
            <a:ext cx="9144000" cy="394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3868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Azure Diagnostics</a:t>
            </a:r>
          </a:p>
        </p:txBody>
      </p:sp>
      <p:pic>
        <p:nvPicPr>
          <p:cNvPr id="4098" name="Picture 2" descr="Azure Monitor overview">
            <a:extLst>
              <a:ext uri="{FF2B5EF4-FFF2-40B4-BE49-F238E27FC236}">
                <a16:creationId xmlns:a16="http://schemas.microsoft.com/office/drawing/2014/main" id="{BF2A8DBA-6F3A-4D56-B6A4-371D02D9A4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895" y="610095"/>
            <a:ext cx="7355943" cy="4049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4999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Log Analytics</a:t>
            </a:r>
          </a:p>
        </p:txBody>
      </p:sp>
      <p:pic>
        <p:nvPicPr>
          <p:cNvPr id="3076" name="Picture 4" descr="Azure Monitor Logs structure">
            <a:extLst>
              <a:ext uri="{FF2B5EF4-FFF2-40B4-BE49-F238E27FC236}">
                <a16:creationId xmlns:a16="http://schemas.microsoft.com/office/drawing/2014/main" id="{7719F321-08AB-4361-8BC0-73317EB3FE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9325"/>
            <a:ext cx="9144000" cy="3243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8853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Relational Data</a:t>
            </a:r>
            <a:br>
              <a:rPr lang="en-US" dirty="0"/>
            </a:br>
            <a:endParaRPr lang="en-US" dirty="0"/>
          </a:p>
        </p:txBody>
      </p:sp>
    </p:spTree>
    <p:extLst>
      <p:ext uri="{BB962C8B-B14F-4D97-AF65-F5344CB8AC3E}">
        <p14:creationId xmlns:p14="http://schemas.microsoft.com/office/powerpoint/2010/main" val="22083199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Use Cases</a:t>
            </a:r>
          </a:p>
        </p:txBody>
      </p:sp>
      <p:sp>
        <p:nvSpPr>
          <p:cNvPr id="3" name="Content Placeholder 2">
            <a:extLst>
              <a:ext uri="{FF2B5EF4-FFF2-40B4-BE49-F238E27FC236}">
                <a16:creationId xmlns:a16="http://schemas.microsoft.com/office/drawing/2014/main" id="{8BD79752-7CD7-264C-A84D-653750C09C79}"/>
              </a:ext>
            </a:extLst>
          </p:cNvPr>
          <p:cNvSpPr>
            <a:spLocks noGrp="1"/>
          </p:cNvSpPr>
          <p:nvPr>
            <p:ph idx="1"/>
          </p:nvPr>
        </p:nvSpPr>
        <p:spPr/>
        <p:txBody>
          <a:bodyPr/>
          <a:lstStyle/>
          <a:p>
            <a:endParaRPr lang="en-US"/>
          </a:p>
        </p:txBody>
      </p:sp>
      <p:sp>
        <p:nvSpPr>
          <p:cNvPr id="4" name="Title 1">
            <a:extLst>
              <a:ext uri="{FF2B5EF4-FFF2-40B4-BE49-F238E27FC236}">
                <a16:creationId xmlns:a16="http://schemas.microsoft.com/office/drawing/2014/main" id="{5EE320D3-5E38-3747-8EEA-D76CF83F237A}"/>
              </a:ext>
            </a:extLst>
          </p:cNvPr>
          <p:cNvSpPr txBox="1">
            <a:spLocks/>
          </p:cNvSpPr>
          <p:nvPr/>
        </p:nvSpPr>
        <p:spPr>
          <a:xfrm>
            <a:off x="0" y="0"/>
            <a:ext cx="0" cy="0"/>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r>
              <a:rPr lang="en-US"/>
              <a:t>Identify relational database use cases</a:t>
            </a:r>
            <a:endParaRPr lang="en-US" dirty="0"/>
          </a:p>
        </p:txBody>
      </p:sp>
      <p:pic>
        <p:nvPicPr>
          <p:cNvPr id="5" name="Picture 4">
            <a:extLst>
              <a:ext uri="{FF2B5EF4-FFF2-40B4-BE49-F238E27FC236}">
                <a16:creationId xmlns:a16="http://schemas.microsoft.com/office/drawing/2014/main" id="{E06DBBDD-FD73-E94D-A89B-8C1B5AD843EE}"/>
              </a:ext>
              <a:ext uri="{C183D7F6-B498-43B3-948B-1728B52AA6E4}">
                <adec:decorative xmlns:adec="http://schemas.microsoft.com/office/drawing/2017/decorative" val="1"/>
              </a:ext>
            </a:extLst>
          </p:cNvPr>
          <p:cNvPicPr>
            <a:picLocks/>
          </p:cNvPicPr>
          <p:nvPr/>
        </p:nvPicPr>
        <p:blipFill>
          <a:blip r:embed="rId2"/>
          <a:stretch>
            <a:fillRect/>
          </a:stretch>
        </p:blipFill>
        <p:spPr>
          <a:xfrm>
            <a:off x="320279" y="1009176"/>
            <a:ext cx="547736" cy="547736"/>
          </a:xfrm>
          <a:prstGeom prst="rect">
            <a:avLst/>
          </a:prstGeom>
        </p:spPr>
      </p:pic>
      <p:sp>
        <p:nvSpPr>
          <p:cNvPr id="6" name="Text Placeholder 3">
            <a:extLst>
              <a:ext uri="{FF2B5EF4-FFF2-40B4-BE49-F238E27FC236}">
                <a16:creationId xmlns:a16="http://schemas.microsoft.com/office/drawing/2014/main" id="{59619B28-D1D6-FB48-B2C1-3BCDA0F82C83}"/>
              </a:ext>
            </a:extLst>
          </p:cNvPr>
          <p:cNvSpPr txBox="1">
            <a:spLocks/>
          </p:cNvSpPr>
          <p:nvPr/>
        </p:nvSpPr>
        <p:spPr>
          <a:xfrm>
            <a:off x="1096259" y="946836"/>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IoT:</a:t>
            </a:r>
          </a:p>
          <a:p>
            <a:r>
              <a:rPr lang="en-US" sz="1350" spc="0" dirty="0">
                <a:latin typeface="+mn-lt"/>
              </a:rPr>
              <a:t>Although typically considered for non-relational, the data from IoT devices could be structured and consistent</a:t>
            </a:r>
          </a:p>
        </p:txBody>
      </p:sp>
      <p:cxnSp>
        <p:nvCxnSpPr>
          <p:cNvPr id="7" name="Straight Connector 6">
            <a:extLst>
              <a:ext uri="{FF2B5EF4-FFF2-40B4-BE49-F238E27FC236}">
                <a16:creationId xmlns:a16="http://schemas.microsoft.com/office/drawing/2014/main" id="{2EF5F406-A3B8-554F-A179-08DDA6E6A0C0}"/>
              </a:ext>
              <a:ext uri="{C183D7F6-B498-43B3-948B-1728B52AA6E4}">
                <adec:decorative xmlns:adec="http://schemas.microsoft.com/office/drawing/2017/decorative" val="1"/>
              </a:ext>
            </a:extLst>
          </p:cNvPr>
          <p:cNvCxnSpPr>
            <a:cxnSpLocks/>
          </p:cNvCxnSpPr>
          <p:nvPr/>
        </p:nvCxnSpPr>
        <p:spPr>
          <a:xfrm>
            <a:off x="1096259" y="1709089"/>
            <a:ext cx="773618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CECF24D-E68A-874F-A927-B57CDAB3DD56}"/>
              </a:ext>
              <a:ext uri="{C183D7F6-B498-43B3-948B-1728B52AA6E4}">
                <adec:decorative xmlns:adec="http://schemas.microsoft.com/office/drawing/2017/decorative" val="1"/>
              </a:ext>
            </a:extLst>
          </p:cNvPr>
          <p:cNvPicPr>
            <a:picLocks/>
          </p:cNvPicPr>
          <p:nvPr/>
        </p:nvPicPr>
        <p:blipFill>
          <a:blip r:embed="rId3"/>
          <a:stretch>
            <a:fillRect/>
          </a:stretch>
        </p:blipFill>
        <p:spPr>
          <a:xfrm>
            <a:off x="320279" y="1861267"/>
            <a:ext cx="547736" cy="547736"/>
          </a:xfrm>
          <a:prstGeom prst="rect">
            <a:avLst/>
          </a:prstGeom>
        </p:spPr>
      </p:pic>
      <p:sp>
        <p:nvSpPr>
          <p:cNvPr id="9" name="Text Placeholder 4">
            <a:extLst>
              <a:ext uri="{FF2B5EF4-FFF2-40B4-BE49-F238E27FC236}">
                <a16:creationId xmlns:a16="http://schemas.microsoft.com/office/drawing/2014/main" id="{2AFF7D58-EAF5-3146-96A2-9EE8D5D6A761}"/>
              </a:ext>
            </a:extLst>
          </p:cNvPr>
          <p:cNvSpPr txBox="1">
            <a:spLocks/>
          </p:cNvSpPr>
          <p:nvPr/>
        </p:nvSpPr>
        <p:spPr>
          <a:xfrm>
            <a:off x="1096259" y="1798928"/>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Online transaction processing:</a:t>
            </a:r>
          </a:p>
          <a:p>
            <a:r>
              <a:rPr lang="en-US" sz="1350" spc="0" dirty="0">
                <a:latin typeface="+mn-lt"/>
              </a:rPr>
              <a:t>For example order systems that perform many small transactional updates</a:t>
            </a:r>
          </a:p>
        </p:txBody>
      </p:sp>
      <p:cxnSp>
        <p:nvCxnSpPr>
          <p:cNvPr id="10" name="Straight Connector 9">
            <a:extLst>
              <a:ext uri="{FF2B5EF4-FFF2-40B4-BE49-F238E27FC236}">
                <a16:creationId xmlns:a16="http://schemas.microsoft.com/office/drawing/2014/main" id="{27009DBE-E02D-F74C-9D3A-1209940D22AE}"/>
              </a:ext>
              <a:ext uri="{C183D7F6-B498-43B3-948B-1728B52AA6E4}">
                <adec:decorative xmlns:adec="http://schemas.microsoft.com/office/drawing/2017/decorative" val="1"/>
              </a:ext>
            </a:extLst>
          </p:cNvPr>
          <p:cNvCxnSpPr>
            <a:cxnSpLocks/>
          </p:cNvCxnSpPr>
          <p:nvPr/>
        </p:nvCxnSpPr>
        <p:spPr>
          <a:xfrm>
            <a:off x="1096301" y="2561180"/>
            <a:ext cx="774021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1779488-4022-6049-8BD6-32C69E4C383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26588" y="2758178"/>
            <a:ext cx="541427" cy="540708"/>
          </a:xfrm>
          <a:prstGeom prst="rect">
            <a:avLst/>
          </a:prstGeom>
        </p:spPr>
      </p:pic>
      <p:sp>
        <p:nvSpPr>
          <p:cNvPr id="12" name="Text Placeholder 6">
            <a:extLst>
              <a:ext uri="{FF2B5EF4-FFF2-40B4-BE49-F238E27FC236}">
                <a16:creationId xmlns:a16="http://schemas.microsoft.com/office/drawing/2014/main" id="{1CAC8D92-BA0F-8248-81D0-B2BF129B9DFE}"/>
              </a:ext>
            </a:extLst>
          </p:cNvPr>
          <p:cNvSpPr txBox="1">
            <a:spLocks/>
          </p:cNvSpPr>
          <p:nvPr/>
        </p:nvSpPr>
        <p:spPr>
          <a:xfrm>
            <a:off x="1081226" y="2688709"/>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Data warehousing:</a:t>
            </a:r>
          </a:p>
          <a:p>
            <a:r>
              <a:rPr lang="en-US" sz="1350" spc="0" dirty="0">
                <a:latin typeface="+mn-lt"/>
              </a:rPr>
              <a:t>Large amounts of data can be imported from multiple sources and structured to enable high-performance queries</a:t>
            </a:r>
          </a:p>
        </p:txBody>
      </p:sp>
    </p:spTree>
    <p:extLst>
      <p:ext uri="{BB962C8B-B14F-4D97-AF65-F5344CB8AC3E}">
        <p14:creationId xmlns:p14="http://schemas.microsoft.com/office/powerpoint/2010/main" val="22062926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02283-A663-E148-87C8-2D67C262C977}"/>
              </a:ext>
            </a:extLst>
          </p:cNvPr>
          <p:cNvSpPr>
            <a:spLocks noGrp="1"/>
          </p:cNvSpPr>
          <p:nvPr>
            <p:ph type="title"/>
          </p:nvPr>
        </p:nvSpPr>
        <p:spPr/>
        <p:txBody>
          <a:bodyPr/>
          <a:lstStyle/>
          <a:p>
            <a:r>
              <a:rPr lang="en-US" dirty="0"/>
              <a:t>ACID Principle</a:t>
            </a:r>
          </a:p>
        </p:txBody>
      </p:sp>
      <p:pic>
        <p:nvPicPr>
          <p:cNvPr id="4" name="Picture 3">
            <a:extLst>
              <a:ext uri="{FF2B5EF4-FFF2-40B4-BE49-F238E27FC236}">
                <a16:creationId xmlns:a16="http://schemas.microsoft.com/office/drawing/2014/main" id="{B8B1CD95-ADE8-0C4E-9140-4B745E154564}"/>
              </a:ext>
            </a:extLst>
          </p:cNvPr>
          <p:cNvPicPr>
            <a:picLocks noChangeAspect="1"/>
          </p:cNvPicPr>
          <p:nvPr/>
        </p:nvPicPr>
        <p:blipFill>
          <a:blip r:embed="rId2"/>
          <a:stretch>
            <a:fillRect/>
          </a:stretch>
        </p:blipFill>
        <p:spPr>
          <a:xfrm>
            <a:off x="1822784" y="580874"/>
            <a:ext cx="5722655" cy="4382152"/>
          </a:xfrm>
          <a:prstGeom prst="rect">
            <a:avLst/>
          </a:prstGeom>
        </p:spPr>
      </p:pic>
    </p:spTree>
    <p:extLst>
      <p:ext uri="{BB962C8B-B14F-4D97-AF65-F5344CB8AC3E}">
        <p14:creationId xmlns:p14="http://schemas.microsoft.com/office/powerpoint/2010/main" val="35564350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SQL Server in an Azure VM</a:t>
            </a:r>
          </a:p>
        </p:txBody>
      </p:sp>
      <p:sp>
        <p:nvSpPr>
          <p:cNvPr id="2" name="AutoShape 2">
            <a:extLst>
              <a:ext uri="{FF2B5EF4-FFF2-40B4-BE49-F238E27FC236}">
                <a16:creationId xmlns:a16="http://schemas.microsoft.com/office/drawing/2014/main" id="{FF323631-C2AC-4BEC-A53C-7E8BAED99DB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2B666E58-01B9-43DB-BDE9-DAF3AB0DCEA7}"/>
              </a:ext>
            </a:extLst>
          </p:cNvPr>
          <p:cNvPicPr>
            <a:picLocks noChangeAspect="1"/>
          </p:cNvPicPr>
          <p:nvPr/>
        </p:nvPicPr>
        <p:blipFill>
          <a:blip r:embed="rId2"/>
          <a:stretch>
            <a:fillRect/>
          </a:stretch>
        </p:blipFill>
        <p:spPr>
          <a:xfrm>
            <a:off x="673598" y="768371"/>
            <a:ext cx="7796803" cy="3911557"/>
          </a:xfrm>
          <a:prstGeom prst="rect">
            <a:avLst/>
          </a:prstGeom>
        </p:spPr>
      </p:pic>
    </p:spTree>
    <p:extLst>
      <p:ext uri="{BB962C8B-B14F-4D97-AF65-F5344CB8AC3E}">
        <p14:creationId xmlns:p14="http://schemas.microsoft.com/office/powerpoint/2010/main" val="3973079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grpSp>
        <p:nvGrpSpPr>
          <p:cNvPr id="6" name="Group 5">
            <a:extLst>
              <a:ext uri="{FF2B5EF4-FFF2-40B4-BE49-F238E27FC236}">
                <a16:creationId xmlns:a16="http://schemas.microsoft.com/office/drawing/2014/main" id="{85A9B6E6-8F1A-46EE-BADE-BDA6F527DC54}"/>
              </a:ext>
            </a:extLst>
          </p:cNvPr>
          <p:cNvGrpSpPr/>
          <p:nvPr/>
        </p:nvGrpSpPr>
        <p:grpSpPr>
          <a:xfrm>
            <a:off x="231112" y="2110085"/>
            <a:ext cx="8681776" cy="844130"/>
            <a:chOff x="231112" y="2110085"/>
            <a:chExt cx="8681776" cy="844130"/>
          </a:xfrm>
        </p:grpSpPr>
        <p:sp>
          <p:nvSpPr>
            <p:cNvPr id="5" name="Rectangle: Rounded Corners 4">
              <a:extLst>
                <a:ext uri="{FF2B5EF4-FFF2-40B4-BE49-F238E27FC236}">
                  <a16:creationId xmlns:a16="http://schemas.microsoft.com/office/drawing/2014/main" id="{AB392B90-99DF-41C4-BDC8-096258403013}"/>
                </a:ext>
              </a:extLst>
            </p:cNvPr>
            <p:cNvSpPr/>
            <p:nvPr/>
          </p:nvSpPr>
          <p:spPr>
            <a:xfrm>
              <a:off x="231112" y="2110085"/>
              <a:ext cx="8681776" cy="84413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9BA08CC-D79A-4C96-9AB6-605F8F28BE2C}"/>
                </a:ext>
              </a:extLst>
            </p:cNvPr>
            <p:cNvSpPr/>
            <p:nvPr/>
          </p:nvSpPr>
          <p:spPr>
            <a:xfrm>
              <a:off x="2509905" y="2110085"/>
              <a:ext cx="4124207" cy="769441"/>
            </a:xfrm>
            <a:prstGeom prst="rect">
              <a:avLst/>
            </a:prstGeom>
            <a:noFill/>
          </p:spPr>
          <p:txBody>
            <a:bodyPr wrap="none" lIns="91440" tIns="45720" rIns="91440" bIns="45720">
              <a:spAutoFit/>
            </a:bodyPr>
            <a:lstStyle/>
            <a:p>
              <a:pPr algn="ctr"/>
              <a:r>
                <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timw.info/dp201</a:t>
              </a:r>
            </a:p>
          </p:txBody>
        </p:sp>
      </p:grpSp>
    </p:spTree>
    <p:extLst>
      <p:ext uri="{BB962C8B-B14F-4D97-AF65-F5344CB8AC3E}">
        <p14:creationId xmlns:p14="http://schemas.microsoft.com/office/powerpoint/2010/main" val="2565182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a:t>
            </a:r>
          </a:p>
        </p:txBody>
      </p:sp>
      <p:pic>
        <p:nvPicPr>
          <p:cNvPr id="1026" name="Picture 2" descr="active geo-replication">
            <a:extLst>
              <a:ext uri="{FF2B5EF4-FFF2-40B4-BE49-F238E27FC236}">
                <a16:creationId xmlns:a16="http://schemas.microsoft.com/office/drawing/2014/main" id="{BE75F335-A74E-4560-B0BA-4A64B55371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8468" y="760262"/>
            <a:ext cx="5824036" cy="4110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7190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DB Managed Instance</a:t>
            </a:r>
          </a:p>
        </p:txBody>
      </p:sp>
      <p:pic>
        <p:nvPicPr>
          <p:cNvPr id="2050" name="Picture 2" descr="Entities in connectivity architecture">
            <a:extLst>
              <a:ext uri="{FF2B5EF4-FFF2-40B4-BE49-F238E27FC236}">
                <a16:creationId xmlns:a16="http://schemas.microsoft.com/office/drawing/2014/main" id="{7AD5D70F-63C9-4576-9B25-6D125B413D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325" y="783042"/>
            <a:ext cx="7245350" cy="3763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4303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SQL Data Sync for Azure</a:t>
            </a:r>
          </a:p>
        </p:txBody>
      </p:sp>
      <p:pic>
        <p:nvPicPr>
          <p:cNvPr id="3074" name="Picture 2" descr="DB hosted At Azure">
            <a:extLst>
              <a:ext uri="{FF2B5EF4-FFF2-40B4-BE49-F238E27FC236}">
                <a16:creationId xmlns:a16="http://schemas.microsoft.com/office/drawing/2014/main" id="{D76FC2EC-8020-4A56-B9CE-006D954F10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7" y="697445"/>
            <a:ext cx="5305425" cy="3844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3347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Synapse</a:t>
            </a:r>
          </a:p>
        </p:txBody>
      </p:sp>
      <p:pic>
        <p:nvPicPr>
          <p:cNvPr id="4098" name="Picture 2" descr="Architecture diagram">
            <a:extLst>
              <a:ext uri="{FF2B5EF4-FFF2-40B4-BE49-F238E27FC236}">
                <a16:creationId xmlns:a16="http://schemas.microsoft.com/office/drawing/2014/main" id="{978FF2C7-3687-4576-8FD9-DDC1AE3FCA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14" y="901700"/>
            <a:ext cx="7705771" cy="3589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0256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SQL Pool (DW) Architecture</a:t>
            </a:r>
          </a:p>
        </p:txBody>
      </p:sp>
      <p:pic>
        <p:nvPicPr>
          <p:cNvPr id="1026" name="Picture 2" descr="Dedicated SQL pool (formerly SQL DW) architecture">
            <a:extLst>
              <a:ext uri="{FF2B5EF4-FFF2-40B4-BE49-F238E27FC236}">
                <a16:creationId xmlns:a16="http://schemas.microsoft.com/office/drawing/2014/main" id="{2AD14B9B-7745-4671-AC34-48542EBA3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8849" y="760413"/>
            <a:ext cx="5367529" cy="4135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0312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SQL Pool/Azure SQL Data Warehouse</a:t>
            </a:r>
          </a:p>
        </p:txBody>
      </p:sp>
      <p:pic>
        <p:nvPicPr>
          <p:cNvPr id="5122" name="Picture 2" descr="Synapse SQL architecture">
            <a:extLst>
              <a:ext uri="{FF2B5EF4-FFF2-40B4-BE49-F238E27FC236}">
                <a16:creationId xmlns:a16="http://schemas.microsoft.com/office/drawing/2014/main" id="{AE8D94ED-2EBB-4B83-8AC5-C90AADFC9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906413"/>
            <a:ext cx="8286750" cy="3713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9582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7" name="Picture 6">
            <a:extLst>
              <a:ext uri="{FF2B5EF4-FFF2-40B4-BE49-F238E27FC236}">
                <a16:creationId xmlns:a16="http://schemas.microsoft.com/office/drawing/2014/main" id="{CF85C457-837A-49C7-AC49-138AD5A75BD8}"/>
              </a:ext>
            </a:extLst>
          </p:cNvPr>
          <p:cNvPicPr>
            <a:picLocks noChangeAspect="1"/>
          </p:cNvPicPr>
          <p:nvPr/>
        </p:nvPicPr>
        <p:blipFill>
          <a:blip r:embed="rId2"/>
          <a:stretch>
            <a:fillRect/>
          </a:stretch>
        </p:blipFill>
        <p:spPr>
          <a:xfrm>
            <a:off x="146121" y="669359"/>
            <a:ext cx="3794814" cy="783545"/>
          </a:xfrm>
          <a:prstGeom prst="rect">
            <a:avLst/>
          </a:prstGeom>
        </p:spPr>
      </p:pic>
      <p:pic>
        <p:nvPicPr>
          <p:cNvPr id="9" name="Picture 8">
            <a:extLst>
              <a:ext uri="{FF2B5EF4-FFF2-40B4-BE49-F238E27FC236}">
                <a16:creationId xmlns:a16="http://schemas.microsoft.com/office/drawing/2014/main" id="{C5F9C4EC-9952-4608-A2FD-CE5CBB6822C1}"/>
              </a:ext>
            </a:extLst>
          </p:cNvPr>
          <p:cNvPicPr>
            <a:picLocks noChangeAspect="1"/>
          </p:cNvPicPr>
          <p:nvPr/>
        </p:nvPicPr>
        <p:blipFill>
          <a:blip r:embed="rId3"/>
          <a:stretch>
            <a:fillRect/>
          </a:stretch>
        </p:blipFill>
        <p:spPr>
          <a:xfrm>
            <a:off x="146121" y="1564198"/>
            <a:ext cx="4477394" cy="1412046"/>
          </a:xfrm>
          <a:prstGeom prst="rect">
            <a:avLst/>
          </a:prstGeom>
        </p:spPr>
      </p:pic>
      <p:pic>
        <p:nvPicPr>
          <p:cNvPr id="11" name="Picture 10">
            <a:extLst>
              <a:ext uri="{FF2B5EF4-FFF2-40B4-BE49-F238E27FC236}">
                <a16:creationId xmlns:a16="http://schemas.microsoft.com/office/drawing/2014/main" id="{E798C0F4-4F6C-44F5-B26F-4D21F5E617AF}"/>
              </a:ext>
            </a:extLst>
          </p:cNvPr>
          <p:cNvPicPr>
            <a:picLocks noChangeAspect="1"/>
          </p:cNvPicPr>
          <p:nvPr/>
        </p:nvPicPr>
        <p:blipFill>
          <a:blip r:embed="rId4"/>
          <a:stretch>
            <a:fillRect/>
          </a:stretch>
        </p:blipFill>
        <p:spPr>
          <a:xfrm>
            <a:off x="105213" y="3124296"/>
            <a:ext cx="4559209" cy="1251826"/>
          </a:xfrm>
          <a:prstGeom prst="rect">
            <a:avLst/>
          </a:prstGeom>
        </p:spPr>
      </p:pic>
      <p:pic>
        <p:nvPicPr>
          <p:cNvPr id="2050" name="Picture 2" descr="Distributed table">
            <a:extLst>
              <a:ext uri="{FF2B5EF4-FFF2-40B4-BE49-F238E27FC236}">
                <a16:creationId xmlns:a16="http://schemas.microsoft.com/office/drawing/2014/main" id="{E328D618-985A-4672-BA91-6D1ED0FA0E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9902" y="669359"/>
            <a:ext cx="3182351" cy="19394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plicated table">
            <a:extLst>
              <a:ext uri="{FF2B5EF4-FFF2-40B4-BE49-F238E27FC236}">
                <a16:creationId xmlns:a16="http://schemas.microsoft.com/office/drawing/2014/main" id="{6B3B66BF-1901-45B2-AB45-1ECD06246C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0600" y="2646337"/>
            <a:ext cx="3241653" cy="2207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9760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6" name="Picture 5">
            <a:extLst>
              <a:ext uri="{FF2B5EF4-FFF2-40B4-BE49-F238E27FC236}">
                <a16:creationId xmlns:a16="http://schemas.microsoft.com/office/drawing/2014/main" id="{BF0BDCBA-8624-4253-9C77-E23404081513}"/>
              </a:ext>
            </a:extLst>
          </p:cNvPr>
          <p:cNvPicPr>
            <a:picLocks noChangeAspect="1"/>
          </p:cNvPicPr>
          <p:nvPr/>
        </p:nvPicPr>
        <p:blipFill>
          <a:blip r:embed="rId2"/>
          <a:stretch>
            <a:fillRect/>
          </a:stretch>
        </p:blipFill>
        <p:spPr>
          <a:xfrm>
            <a:off x="1081267" y="901888"/>
            <a:ext cx="7286266" cy="3547763"/>
          </a:xfrm>
          <a:prstGeom prst="rect">
            <a:avLst/>
          </a:prstGeom>
        </p:spPr>
      </p:pic>
    </p:spTree>
    <p:extLst>
      <p:ext uri="{BB962C8B-B14F-4D97-AF65-F5344CB8AC3E}">
        <p14:creationId xmlns:p14="http://schemas.microsoft.com/office/powerpoint/2010/main" val="4887814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DP-201</a:t>
            </a:r>
            <a:br>
              <a:rPr lang="en-US" dirty="0"/>
            </a:br>
            <a:r>
              <a:rPr lang="en-US" dirty="0"/>
              <a:t>Item Types</a:t>
            </a:r>
            <a:br>
              <a:rPr lang="en-US" dirty="0"/>
            </a:br>
            <a:endParaRPr lang="en-US" dirty="0"/>
          </a:p>
        </p:txBody>
      </p:sp>
    </p:spTree>
    <p:extLst>
      <p:ext uri="{BB962C8B-B14F-4D97-AF65-F5344CB8AC3E}">
        <p14:creationId xmlns:p14="http://schemas.microsoft.com/office/powerpoint/2010/main" val="39007988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Choice</a:t>
            </a:r>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2"/>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100493261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 Different Kind of Training</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We'll learn by doing – at least 80 percent demo</a:t>
            </a:r>
          </a:p>
          <a:p>
            <a:pPr lvl="1"/>
            <a:r>
              <a:rPr lang="en-US" dirty="0"/>
              <a:t>Visual, case study approach</a:t>
            </a:r>
          </a:p>
          <a:p>
            <a:r>
              <a:rPr lang="en-US" dirty="0"/>
              <a:t>10-minute break at midpoint</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2630766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50095779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2"/>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364522790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Build List and Reorder</a:t>
            </a:r>
          </a:p>
        </p:txBody>
      </p:sp>
      <p:pic>
        <p:nvPicPr>
          <p:cNvPr id="3" name="Picture 2">
            <a:extLst>
              <a:ext uri="{FF2B5EF4-FFF2-40B4-BE49-F238E27FC236}">
                <a16:creationId xmlns:a16="http://schemas.microsoft.com/office/drawing/2014/main" id="{F0995FA9-9F69-4229-AE53-7CD8B7833A2A}"/>
              </a:ext>
            </a:extLst>
          </p:cNvPr>
          <p:cNvPicPr>
            <a:picLocks noChangeAspect="1"/>
          </p:cNvPicPr>
          <p:nvPr/>
        </p:nvPicPr>
        <p:blipFill>
          <a:blip r:embed="rId2"/>
          <a:stretch>
            <a:fillRect/>
          </a:stretch>
        </p:blipFill>
        <p:spPr>
          <a:xfrm>
            <a:off x="1606632" y="1028701"/>
            <a:ext cx="5930736" cy="3967151"/>
          </a:xfrm>
          <a:prstGeom prst="rect">
            <a:avLst/>
          </a:prstGeom>
          <a:ln w="12700">
            <a:solidFill>
              <a:schemeClr val="accent1"/>
            </a:solidFill>
          </a:ln>
        </p:spPr>
      </p:pic>
    </p:spTree>
    <p:extLst>
      <p:ext uri="{BB962C8B-B14F-4D97-AF65-F5344CB8AC3E}">
        <p14:creationId xmlns:p14="http://schemas.microsoft.com/office/powerpoint/2010/main" val="382031908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Active Screen/Fill in the Blank</a:t>
            </a:r>
          </a:p>
        </p:txBody>
      </p:sp>
      <p:pic>
        <p:nvPicPr>
          <p:cNvPr id="3" name="Picture 2">
            <a:extLst>
              <a:ext uri="{FF2B5EF4-FFF2-40B4-BE49-F238E27FC236}">
                <a16:creationId xmlns:a16="http://schemas.microsoft.com/office/drawing/2014/main" id="{76258319-C6AA-4A20-B2B6-58F13105B080}"/>
              </a:ext>
            </a:extLst>
          </p:cNvPr>
          <p:cNvPicPr>
            <a:picLocks noChangeAspect="1"/>
          </p:cNvPicPr>
          <p:nvPr/>
        </p:nvPicPr>
        <p:blipFill>
          <a:blip r:embed="rId2"/>
          <a:stretch>
            <a:fillRect/>
          </a:stretch>
        </p:blipFill>
        <p:spPr>
          <a:xfrm>
            <a:off x="1256023" y="1030559"/>
            <a:ext cx="6631954" cy="3839097"/>
          </a:xfrm>
          <a:prstGeom prst="rect">
            <a:avLst/>
          </a:prstGeom>
        </p:spPr>
      </p:pic>
    </p:spTree>
    <p:extLst>
      <p:ext uri="{BB962C8B-B14F-4D97-AF65-F5344CB8AC3E}">
        <p14:creationId xmlns:p14="http://schemas.microsoft.com/office/powerpoint/2010/main" val="371373270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Case Study</a:t>
            </a:r>
          </a:p>
        </p:txBody>
      </p:sp>
      <p:pic>
        <p:nvPicPr>
          <p:cNvPr id="3" name="Picture 2">
            <a:extLst>
              <a:ext uri="{FF2B5EF4-FFF2-40B4-BE49-F238E27FC236}">
                <a16:creationId xmlns:a16="http://schemas.microsoft.com/office/drawing/2014/main" id="{F81C76BE-3D56-4014-BF60-49E5DDBA2635}"/>
              </a:ext>
            </a:extLst>
          </p:cNvPr>
          <p:cNvPicPr>
            <a:picLocks noChangeAspect="1"/>
          </p:cNvPicPr>
          <p:nvPr/>
        </p:nvPicPr>
        <p:blipFill>
          <a:blip r:embed="rId2"/>
          <a:stretch>
            <a:fillRect/>
          </a:stretch>
        </p:blipFill>
        <p:spPr>
          <a:xfrm>
            <a:off x="885825" y="1065745"/>
            <a:ext cx="7372350" cy="3824840"/>
          </a:xfrm>
          <a:prstGeom prst="rect">
            <a:avLst/>
          </a:prstGeom>
          <a:ln w="12700">
            <a:solidFill>
              <a:schemeClr val="accent1"/>
            </a:solidFill>
          </a:ln>
        </p:spPr>
      </p:pic>
    </p:spTree>
    <p:extLst>
      <p:ext uri="{BB962C8B-B14F-4D97-AF65-F5344CB8AC3E}">
        <p14:creationId xmlns:p14="http://schemas.microsoft.com/office/powerpoint/2010/main" val="289337854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Performance-Based Lab</a:t>
            </a:r>
          </a:p>
        </p:txBody>
      </p:sp>
      <p:grpSp>
        <p:nvGrpSpPr>
          <p:cNvPr id="8" name="Group 7">
            <a:extLst>
              <a:ext uri="{FF2B5EF4-FFF2-40B4-BE49-F238E27FC236}">
                <a16:creationId xmlns:a16="http://schemas.microsoft.com/office/drawing/2014/main" id="{D4081387-89A1-459B-9135-9371751A0523}"/>
              </a:ext>
            </a:extLst>
          </p:cNvPr>
          <p:cNvGrpSpPr/>
          <p:nvPr/>
        </p:nvGrpSpPr>
        <p:grpSpPr>
          <a:xfrm>
            <a:off x="1013962" y="716085"/>
            <a:ext cx="6738900" cy="4268806"/>
            <a:chOff x="1013962" y="716085"/>
            <a:chExt cx="6738900" cy="4268806"/>
          </a:xfrm>
        </p:grpSpPr>
        <p:pic>
          <p:nvPicPr>
            <p:cNvPr id="3" name="Picture 2">
              <a:extLst>
                <a:ext uri="{FF2B5EF4-FFF2-40B4-BE49-F238E27FC236}">
                  <a16:creationId xmlns:a16="http://schemas.microsoft.com/office/drawing/2014/main" id="{74AEB5F4-7D42-4847-AAA1-08F572F1B47F}"/>
                </a:ext>
              </a:extLst>
            </p:cNvPr>
            <p:cNvPicPr>
              <a:picLocks noChangeAspect="1"/>
            </p:cNvPicPr>
            <p:nvPr/>
          </p:nvPicPr>
          <p:blipFill>
            <a:blip r:embed="rId2"/>
            <a:stretch>
              <a:fillRect/>
            </a:stretch>
          </p:blipFill>
          <p:spPr>
            <a:xfrm>
              <a:off x="1013962" y="716085"/>
              <a:ext cx="6738900" cy="4268806"/>
            </a:xfrm>
            <a:prstGeom prst="rect">
              <a:avLst/>
            </a:prstGeom>
            <a:ln w="12700">
              <a:solidFill>
                <a:schemeClr val="accent1"/>
              </a:solidFill>
            </a:ln>
          </p:spPr>
        </p:pic>
        <p:sp>
          <p:nvSpPr>
            <p:cNvPr id="4" name="Rectangle 3">
              <a:extLst>
                <a:ext uri="{FF2B5EF4-FFF2-40B4-BE49-F238E27FC236}">
                  <a16:creationId xmlns:a16="http://schemas.microsoft.com/office/drawing/2014/main" id="{563C9B6A-CEA0-413C-A8BC-FD3A982FE108}"/>
                </a:ext>
              </a:extLst>
            </p:cNvPr>
            <p:cNvSpPr/>
            <p:nvPr/>
          </p:nvSpPr>
          <p:spPr>
            <a:xfrm>
              <a:off x="4450813" y="238708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2052" name="Picture 4">
              <a:extLst>
                <a:ext uri="{FF2B5EF4-FFF2-40B4-BE49-F238E27FC236}">
                  <a16:creationId xmlns:a16="http://schemas.microsoft.com/office/drawing/2014/main" id="{A2CB6128-837D-4524-8C8F-4E6F39F1D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682" y="894156"/>
              <a:ext cx="1917099" cy="40554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F5B4D4E-2FEF-456E-9FB8-DD6E9C12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011" y="4197905"/>
              <a:ext cx="1713634" cy="7344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7005414-D9D3-46B0-83DD-D2DACD513E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903" y="855920"/>
              <a:ext cx="4232825" cy="34316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8165667-E994-4DA5-93D4-DA1E34AD631C}"/>
                </a:ext>
              </a:extLst>
            </p:cNvPr>
            <p:cNvPicPr>
              <a:picLocks noChangeAspect="1"/>
            </p:cNvPicPr>
            <p:nvPr/>
          </p:nvPicPr>
          <p:blipFill>
            <a:blip r:embed="rId6"/>
            <a:stretch>
              <a:fillRect/>
            </a:stretch>
          </p:blipFill>
          <p:spPr>
            <a:xfrm>
              <a:off x="1045131" y="4282383"/>
              <a:ext cx="4297551" cy="409524"/>
            </a:xfrm>
            <a:prstGeom prst="rect">
              <a:avLst/>
            </a:prstGeom>
          </p:spPr>
        </p:pic>
        <p:pic>
          <p:nvPicPr>
            <p:cNvPr id="6" name="Picture 5">
              <a:extLst>
                <a:ext uri="{FF2B5EF4-FFF2-40B4-BE49-F238E27FC236}">
                  <a16:creationId xmlns:a16="http://schemas.microsoft.com/office/drawing/2014/main" id="{EA79997B-60E7-4713-82FF-C54A8D45E7C9}"/>
                </a:ext>
              </a:extLst>
            </p:cNvPr>
            <p:cNvPicPr>
              <a:picLocks noChangeAspect="1"/>
            </p:cNvPicPr>
            <p:nvPr/>
          </p:nvPicPr>
          <p:blipFill>
            <a:blip r:embed="rId7"/>
            <a:stretch>
              <a:fillRect/>
            </a:stretch>
          </p:blipFill>
          <p:spPr>
            <a:xfrm>
              <a:off x="7259781" y="1021917"/>
              <a:ext cx="470961" cy="3265662"/>
            </a:xfrm>
            <a:prstGeom prst="rect">
              <a:avLst/>
            </a:prstGeom>
          </p:spPr>
        </p:pic>
        <p:pic>
          <p:nvPicPr>
            <p:cNvPr id="7" name="Picture 6">
              <a:extLst>
                <a:ext uri="{FF2B5EF4-FFF2-40B4-BE49-F238E27FC236}">
                  <a16:creationId xmlns:a16="http://schemas.microsoft.com/office/drawing/2014/main" id="{E863BDFD-A23F-4F2F-A7D5-B6DEE094EDD3}"/>
                </a:ext>
              </a:extLst>
            </p:cNvPr>
            <p:cNvPicPr>
              <a:picLocks noChangeAspect="1"/>
            </p:cNvPicPr>
            <p:nvPr/>
          </p:nvPicPr>
          <p:blipFill>
            <a:blip r:embed="rId7"/>
            <a:stretch>
              <a:fillRect/>
            </a:stretch>
          </p:blipFill>
          <p:spPr>
            <a:xfrm>
              <a:off x="7259781" y="4197905"/>
              <a:ext cx="469327" cy="749965"/>
            </a:xfrm>
            <a:prstGeom prst="rect">
              <a:avLst/>
            </a:prstGeom>
          </p:spPr>
        </p:pic>
      </p:grpSp>
    </p:spTree>
    <p:extLst>
      <p:ext uri="{BB962C8B-B14F-4D97-AF65-F5344CB8AC3E}">
        <p14:creationId xmlns:p14="http://schemas.microsoft.com/office/powerpoint/2010/main" val="26631384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Online Testing</a:t>
            </a:r>
            <a:br>
              <a:rPr lang="en-US" dirty="0"/>
            </a:br>
            <a:endParaRPr lang="en-US" dirty="0"/>
          </a:p>
        </p:txBody>
      </p:sp>
    </p:spTree>
    <p:extLst>
      <p:ext uri="{BB962C8B-B14F-4D97-AF65-F5344CB8AC3E}">
        <p14:creationId xmlns:p14="http://schemas.microsoft.com/office/powerpoint/2010/main" val="26463774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sp>
        <p:nvSpPr>
          <p:cNvPr id="4" name="Rectangle 3">
            <a:extLst>
              <a:ext uri="{FF2B5EF4-FFF2-40B4-BE49-F238E27FC236}">
                <a16:creationId xmlns:a16="http://schemas.microsoft.com/office/drawing/2014/main" id="{33045DC7-9271-4922-9E1F-59B0865FBD01}"/>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timw.info/online</a:t>
            </a:r>
          </a:p>
        </p:txBody>
      </p:sp>
    </p:spTree>
    <p:extLst>
      <p:ext uri="{BB962C8B-B14F-4D97-AF65-F5344CB8AC3E}">
        <p14:creationId xmlns:p14="http://schemas.microsoft.com/office/powerpoint/2010/main" val="122047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Lambda architectures from a real time mode perspective</a:t>
            </a:r>
            <a:endParaRPr lang="en-US" dirty="0"/>
          </a:p>
        </p:txBody>
      </p:sp>
      <p:sp>
        <p:nvSpPr>
          <p:cNvPr id="3" name="Content Placeholder 2">
            <a:extLst>
              <a:ext uri="{FF2B5EF4-FFF2-40B4-BE49-F238E27FC236}">
                <a16:creationId xmlns:a16="http://schemas.microsoft.com/office/drawing/2014/main" id="{7ADA0FA3-0742-AE46-83C5-D1C389B4C96D}"/>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D608AD7D-3AA3-49D4-914A-C1F52195E34F}"/>
              </a:ext>
            </a:extLst>
          </p:cNvPr>
          <p:cNvSpPr/>
          <p:nvPr/>
        </p:nvSpPr>
        <p:spPr>
          <a:xfrm>
            <a:off x="313983" y="879582"/>
            <a:ext cx="3316237"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471" dirty="0">
                <a:solidFill>
                  <a:schemeClr val="tx1"/>
                </a:solidFill>
                <a:latin typeface="+mj-lt"/>
              </a:rPr>
              <a:t>Speed Layer:</a:t>
            </a:r>
            <a:endParaRPr lang="en-US" sz="1471" kern="0" dirty="0">
              <a:solidFill>
                <a:schemeClr val="tx1"/>
              </a:solidFill>
              <a:latin typeface="+mj-lt"/>
              <a:cs typeface="Segoe UI Light" panose="020B0502040204020203" pitchFamily="34" charset="0"/>
            </a:endParaRPr>
          </a:p>
          <a:p>
            <a:r>
              <a:rPr lang="en-US" sz="1324" kern="0" dirty="0">
                <a:solidFill>
                  <a:schemeClr val="tx1"/>
                </a:solidFill>
                <a:cs typeface="Segoe UI Light" panose="020B0502040204020203" pitchFamily="34" charset="0"/>
              </a:rPr>
              <a:t>The Speed layer processes data streams in real or near real time. This works well when the aim is to minimize the latency of the data ingestion to analysis:</a:t>
            </a:r>
          </a:p>
          <a:p>
            <a:pPr marL="214781" indent="-214781">
              <a:spcBef>
                <a:spcPts val="221"/>
              </a:spcBef>
              <a:spcAft>
                <a:spcPts val="441"/>
              </a:spcAft>
              <a:buAutoNum type="arabicPeriod"/>
              <a:tabLst>
                <a:tab pos="130736" algn="l"/>
              </a:tabLst>
            </a:pPr>
            <a:r>
              <a:rPr lang="en-US" sz="1324" kern="0" dirty="0">
                <a:solidFill>
                  <a:schemeClr val="tx1"/>
                </a:solidFill>
                <a:cs typeface="Segoe UI Light" panose="020B0502040204020203" pitchFamily="34" charset="0"/>
              </a:rPr>
              <a:t>New data ingested from sources</a:t>
            </a:r>
          </a:p>
          <a:p>
            <a:pPr marL="214781" indent="-214781">
              <a:spcBef>
                <a:spcPts val="221"/>
              </a:spcBef>
              <a:spcAft>
                <a:spcPts val="441"/>
              </a:spcAft>
            </a:pPr>
            <a:r>
              <a:rPr lang="en-US" sz="1324" kern="0" dirty="0">
                <a:solidFill>
                  <a:schemeClr val="tx1"/>
                </a:solidFill>
                <a:cs typeface="Segoe UI Light" panose="020B0502040204020203" pitchFamily="34" charset="0"/>
              </a:rPr>
              <a:t>4.  Real time views of the data created</a:t>
            </a:r>
            <a:endParaRPr lang="en-US" sz="1471" kern="0" dirty="0">
              <a:solidFill>
                <a:schemeClr val="tx1"/>
              </a:solidFill>
              <a:cs typeface="Segoe UI Light" panose="020B0502040204020203" pitchFamily="34" charset="0"/>
            </a:endParaRPr>
          </a:p>
        </p:txBody>
      </p:sp>
      <p:sp>
        <p:nvSpPr>
          <p:cNvPr id="7" name="Rectangle 6">
            <a:extLst>
              <a:ext uri="{FF2B5EF4-FFF2-40B4-BE49-F238E27FC236}">
                <a16:creationId xmlns:a16="http://schemas.microsoft.com/office/drawing/2014/main" id="{88BA1335-FA1A-4C24-9BBB-C6FD5EB87547}"/>
              </a:ext>
            </a:extLst>
          </p:cNvPr>
          <p:cNvSpPr/>
          <p:nvPr/>
        </p:nvSpPr>
        <p:spPr>
          <a:xfrm>
            <a:off x="313983" y="2893538"/>
            <a:ext cx="3316237"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471" dirty="0">
                <a:solidFill>
                  <a:schemeClr val="tx1"/>
                </a:solidFill>
                <a:latin typeface="+mj-lt"/>
              </a:rPr>
              <a:t>Serving Layer:</a:t>
            </a:r>
            <a:endParaRPr lang="en-US" sz="1471" kern="0" dirty="0">
              <a:solidFill>
                <a:schemeClr val="tx1"/>
              </a:solidFill>
              <a:latin typeface="+mj-lt"/>
              <a:cs typeface="Segoe UI Light" panose="020B0502040204020203" pitchFamily="34" charset="0"/>
            </a:endParaRPr>
          </a:p>
          <a:p>
            <a:r>
              <a:rPr lang="en-US" sz="1324" kern="0" dirty="0">
                <a:solidFill>
                  <a:schemeClr val="tx1"/>
                </a:solidFill>
                <a:cs typeface="Segoe UI Light" panose="020B0502040204020203" pitchFamily="34" charset="0"/>
              </a:rPr>
              <a:t>The serving layer is optional in the</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real-time architecture and acts as the storage output of either the Batch or Speed layer that is used by client applications to access the results</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of the data-sets</a:t>
            </a:r>
          </a:p>
        </p:txBody>
      </p:sp>
      <p:sp>
        <p:nvSpPr>
          <p:cNvPr id="8" name="Rectangle 7">
            <a:extLst>
              <a:ext uri="{FF2B5EF4-FFF2-40B4-BE49-F238E27FC236}">
                <a16:creationId xmlns:a16="http://schemas.microsoft.com/office/drawing/2014/main" id="{F1141AE2-7EBC-412B-9F17-90D3D275D9EF}"/>
              </a:ext>
              <a:ext uri="{C183D7F6-B498-43B3-948B-1728B52AA6E4}">
                <adec:decorative xmlns:adec="http://schemas.microsoft.com/office/drawing/2017/decorative" val="1"/>
              </a:ext>
            </a:extLst>
          </p:cNvPr>
          <p:cNvSpPr/>
          <p:nvPr/>
        </p:nvSpPr>
        <p:spPr bwMode="auto">
          <a:xfrm>
            <a:off x="3718670" y="879584"/>
            <a:ext cx="5111349"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picture that shows a conceptual diagram of a lamba architecture. On the left is a circle that states &quot;new data&quot;, with an arrow pointing north east to a box that states &quot;batch layer&quot;. In the batch layer box are two items. &quot;Pre-compute&quot; and &quot;master dataset&quot;. From the batch layer box is an arrow pointing East to another box named &quot;serving Layer&quot; that contains two items. both with the name  &quot;batch view&quot;. Two arrow then point to a speech bubble with the word query within it.&#10;&#10;Back to the circle with the word &quot;new data&quot; within it, is an arrow that point south east to a both that states &quot;speed layer&quot;. There are two items within this named &quot;real-time view&quot;, with arrows that point to the same speech bubble that states the word &quot;query2 within it">
            <a:extLst>
              <a:ext uri="{FF2B5EF4-FFF2-40B4-BE49-F238E27FC236}">
                <a16:creationId xmlns:a16="http://schemas.microsoft.com/office/drawing/2014/main" id="{B8601D06-F0CE-4776-9D7C-CF64E493C4C0}"/>
              </a:ext>
            </a:extLst>
          </p:cNvPr>
          <p:cNvPicPr>
            <a:picLocks noChangeAspect="1"/>
          </p:cNvPicPr>
          <p:nvPr/>
        </p:nvPicPr>
        <p:blipFill>
          <a:blip r:embed="rId3"/>
          <a:stretch>
            <a:fillRect/>
          </a:stretch>
        </p:blipFill>
        <p:spPr>
          <a:xfrm>
            <a:off x="3828231" y="1420166"/>
            <a:ext cx="4892225" cy="2854698"/>
          </a:xfrm>
          <a:prstGeom prst="rect">
            <a:avLst/>
          </a:prstGeom>
        </p:spPr>
      </p:pic>
    </p:spTree>
    <p:extLst>
      <p:ext uri="{BB962C8B-B14F-4D97-AF65-F5344CB8AC3E}">
        <p14:creationId xmlns:p14="http://schemas.microsoft.com/office/powerpoint/2010/main" val="3577458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 a stream processing pipeline with Azure Stream Analytics</a:t>
            </a:r>
          </a:p>
        </p:txBody>
      </p:sp>
      <p:sp>
        <p:nvSpPr>
          <p:cNvPr id="3" name="Content Placeholder 2">
            <a:extLst>
              <a:ext uri="{FF2B5EF4-FFF2-40B4-BE49-F238E27FC236}">
                <a16:creationId xmlns:a16="http://schemas.microsoft.com/office/drawing/2014/main" id="{C8F7D95D-CA61-E149-BA23-8DE632B7C25C}"/>
              </a:ext>
            </a:extLst>
          </p:cNvPr>
          <p:cNvSpPr>
            <a:spLocks noGrp="1"/>
          </p:cNvSpPr>
          <p:nvPr>
            <p:ph idx="1"/>
          </p:nvPr>
        </p:nvSpPr>
        <p:spPr/>
        <p:txBody>
          <a:bodyPr/>
          <a:lstStyle/>
          <a:p>
            <a:endParaRPr lang="en-US"/>
          </a:p>
        </p:txBody>
      </p:sp>
      <p:sp>
        <p:nvSpPr>
          <p:cNvPr id="7" name="Rectangle 6">
            <a:extLst>
              <a:ext uri="{FF2B5EF4-FFF2-40B4-BE49-F238E27FC236}">
                <a16:creationId xmlns:a16="http://schemas.microsoft.com/office/drawing/2014/main" id="{C481CCA2-A2AD-43B8-AB19-B15B1F053B3A}"/>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n architecture diagram for Azure Stream Analytics.&#10;&#10;On the left are two data sources feeding into two separate event hub services. There are arrow leading out of this and merging into Stream Analytics. An arrow leads out of Stream Analytics into Cosmos DB which is then followed into Power BI.&#10;&#10;At the bottom of the architecture diagram is an icon with the word monitoring, with an arrow that points to an icon stating Dashboard">
            <a:extLst>
              <a:ext uri="{FF2B5EF4-FFF2-40B4-BE49-F238E27FC236}">
                <a16:creationId xmlns:a16="http://schemas.microsoft.com/office/drawing/2014/main" id="{9D228177-6962-4FBD-A78E-8732E5B6BA99}"/>
              </a:ext>
            </a:extLst>
          </p:cNvPr>
          <p:cNvPicPr>
            <a:picLocks noChangeAspect="1"/>
          </p:cNvPicPr>
          <p:nvPr/>
        </p:nvPicPr>
        <p:blipFill>
          <a:blip r:embed="rId3"/>
          <a:stretch>
            <a:fillRect/>
          </a:stretch>
        </p:blipFill>
        <p:spPr>
          <a:xfrm>
            <a:off x="641384" y="1049596"/>
            <a:ext cx="7879908" cy="3590572"/>
          </a:xfrm>
          <a:prstGeom prst="rect">
            <a:avLst/>
          </a:prstGeom>
        </p:spPr>
      </p:pic>
    </p:spTree>
    <p:extLst>
      <p:ext uri="{BB962C8B-B14F-4D97-AF65-F5344CB8AC3E}">
        <p14:creationId xmlns:p14="http://schemas.microsoft.com/office/powerpoint/2010/main" val="1498277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6" name="Picture 5">
            <a:extLst>
              <a:ext uri="{FF2B5EF4-FFF2-40B4-BE49-F238E27FC236}">
                <a16:creationId xmlns:a16="http://schemas.microsoft.com/office/drawing/2014/main" id="{EF3176E8-185D-43F3-94A1-F48369DE9CDF}"/>
              </a:ext>
            </a:extLst>
          </p:cNvPr>
          <p:cNvPicPr>
            <a:picLocks noChangeAspect="1"/>
          </p:cNvPicPr>
          <p:nvPr/>
        </p:nvPicPr>
        <p:blipFill>
          <a:blip r:embed="rId2"/>
          <a:stretch>
            <a:fillRect/>
          </a:stretch>
        </p:blipFill>
        <p:spPr>
          <a:xfrm>
            <a:off x="1926167" y="647700"/>
            <a:ext cx="5291666" cy="3968750"/>
          </a:xfrm>
          <a:prstGeom prst="rect">
            <a:avLst/>
          </a:prstGeom>
        </p:spPr>
      </p:pic>
    </p:spTree>
    <p:extLst>
      <p:ext uri="{BB962C8B-B14F-4D97-AF65-F5344CB8AC3E}">
        <p14:creationId xmlns:p14="http://schemas.microsoft.com/office/powerpoint/2010/main" val="9526020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 stream processing pipeline with Azure Databricks</a:t>
            </a:r>
          </a:p>
        </p:txBody>
      </p:sp>
      <p:sp>
        <p:nvSpPr>
          <p:cNvPr id="3" name="Content Placeholder 2">
            <a:extLst>
              <a:ext uri="{FF2B5EF4-FFF2-40B4-BE49-F238E27FC236}">
                <a16:creationId xmlns:a16="http://schemas.microsoft.com/office/drawing/2014/main" id="{4AD72EA7-BD62-CD41-9FC9-2BB1D8F17246}"/>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3D6FC9AF-C894-4900-8355-9ADF2A20E775}"/>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 diagram showing the architecture for a streaming pipeline into Azure Databricks.&#10;&#10;On the left are two data sources feeding into two separate event hub services. There are arrow leading out of this and merging into Databricks. An arrow leads out of Databricks into Cosmos DB which is then followed into Power BI.&#10;&#10;At the bottom of the architecture diagram is an icon with the word monitoring that is being fed from Databricks, with an arrow that points to an icon stating Dashboard&#10;">
            <a:extLst>
              <a:ext uri="{FF2B5EF4-FFF2-40B4-BE49-F238E27FC236}">
                <a16:creationId xmlns:a16="http://schemas.microsoft.com/office/drawing/2014/main" id="{6BD4CDC8-0A1E-480C-AA58-F4D12B05BD96}"/>
              </a:ext>
            </a:extLst>
          </p:cNvPr>
          <p:cNvPicPr>
            <a:picLocks noChangeAspect="1"/>
          </p:cNvPicPr>
          <p:nvPr/>
        </p:nvPicPr>
        <p:blipFill>
          <a:blip r:embed="rId3"/>
          <a:stretch>
            <a:fillRect/>
          </a:stretch>
        </p:blipFill>
        <p:spPr>
          <a:xfrm>
            <a:off x="1252260" y="968369"/>
            <a:ext cx="6658159" cy="3753025"/>
          </a:xfrm>
          <a:prstGeom prst="rect">
            <a:avLst/>
          </a:prstGeom>
        </p:spPr>
      </p:pic>
    </p:spTree>
    <p:extLst>
      <p:ext uri="{BB962C8B-B14F-4D97-AF65-F5344CB8AC3E}">
        <p14:creationId xmlns:p14="http://schemas.microsoft.com/office/powerpoint/2010/main" val="3722238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an Azure IoT reference architecture</a:t>
            </a:r>
          </a:p>
        </p:txBody>
      </p:sp>
      <p:sp>
        <p:nvSpPr>
          <p:cNvPr id="3" name="Content Placeholder 2">
            <a:extLst>
              <a:ext uri="{FF2B5EF4-FFF2-40B4-BE49-F238E27FC236}">
                <a16:creationId xmlns:a16="http://schemas.microsoft.com/office/drawing/2014/main" id="{07D478DE-32A0-7548-BD42-1276480C7193}"/>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729097F7-0887-4D6F-B748-238C6AB80C2E}"/>
              </a:ext>
              <a:ext uri="{C183D7F6-B498-43B3-948B-1728B52AA6E4}">
                <adec:decorative xmlns:adec="http://schemas.microsoft.com/office/drawing/2017/decorative" val="1"/>
              </a:ext>
            </a:extLst>
          </p:cNvPr>
          <p:cNvSpPr/>
          <p:nvPr/>
        </p:nvSpPr>
        <p:spPr bwMode="auto">
          <a:xfrm>
            <a:off x="323320" y="867221"/>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 diagram showing an Azure IoT reference architecture.&#10;&#10;On the left are two data sources feeding into a cloud gateway. There are arrow leading out of this goes into Stream Analytics. An arrow leads out of Stream Analytics into Business Integration with Logic Apps.&#10;&#10;There is a separate path from the Cloud gateway to an Azure function, with an arrow that leads into Cosmos DB&#10;">
            <a:extLst>
              <a:ext uri="{FF2B5EF4-FFF2-40B4-BE49-F238E27FC236}">
                <a16:creationId xmlns:a16="http://schemas.microsoft.com/office/drawing/2014/main" id="{90B49E85-0283-48AA-AFF7-7F3E4C8F90AD}"/>
              </a:ext>
            </a:extLst>
          </p:cNvPr>
          <p:cNvPicPr>
            <a:picLocks noChangeAspect="1"/>
          </p:cNvPicPr>
          <p:nvPr/>
        </p:nvPicPr>
        <p:blipFill>
          <a:blip r:embed="rId3"/>
          <a:stretch>
            <a:fillRect/>
          </a:stretch>
        </p:blipFill>
        <p:spPr>
          <a:xfrm>
            <a:off x="1146592" y="963368"/>
            <a:ext cx="6869492" cy="3743571"/>
          </a:xfrm>
          <a:prstGeom prst="rect">
            <a:avLst/>
          </a:prstGeom>
          <a:ln>
            <a:noFill/>
          </a:ln>
        </p:spPr>
      </p:pic>
    </p:spTree>
    <p:extLst>
      <p:ext uri="{BB962C8B-B14F-4D97-AF65-F5344CB8AC3E}">
        <p14:creationId xmlns:p14="http://schemas.microsoft.com/office/powerpoint/2010/main" val="5725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Lambda architectures from a batch mode perspective</a:t>
            </a:r>
            <a:endParaRPr lang="en-US" dirty="0"/>
          </a:p>
        </p:txBody>
      </p:sp>
      <p:sp>
        <p:nvSpPr>
          <p:cNvPr id="3" name="Content Placeholder 2">
            <a:extLst>
              <a:ext uri="{FF2B5EF4-FFF2-40B4-BE49-F238E27FC236}">
                <a16:creationId xmlns:a16="http://schemas.microsoft.com/office/drawing/2014/main" id="{E57096CB-658A-9C45-B461-1DD87332C064}"/>
              </a:ext>
            </a:extLst>
          </p:cNvPr>
          <p:cNvSpPr>
            <a:spLocks noGrp="1"/>
          </p:cNvSpPr>
          <p:nvPr>
            <p:ph idx="1"/>
          </p:nvPr>
        </p:nvSpPr>
        <p:spPr/>
        <p:txBody>
          <a:bodyPr/>
          <a:lstStyle/>
          <a:p>
            <a:endParaRPr lang="en-US"/>
          </a:p>
        </p:txBody>
      </p:sp>
      <p:sp>
        <p:nvSpPr>
          <p:cNvPr id="10" name="Rectangle 9">
            <a:extLst>
              <a:ext uri="{FF2B5EF4-FFF2-40B4-BE49-F238E27FC236}">
                <a16:creationId xmlns:a16="http://schemas.microsoft.com/office/drawing/2014/main" id="{4EF74C86-118E-450F-8966-76F6364A2AD3}"/>
              </a:ext>
            </a:extLst>
          </p:cNvPr>
          <p:cNvSpPr/>
          <p:nvPr/>
        </p:nvSpPr>
        <p:spPr>
          <a:xfrm>
            <a:off x="313983" y="876948"/>
            <a:ext cx="3159664"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618" dirty="0">
                <a:solidFill>
                  <a:schemeClr val="tx1"/>
                </a:solidFill>
                <a:latin typeface="+mj-lt"/>
              </a:rPr>
              <a:t>Batch Layer:</a:t>
            </a:r>
            <a:endParaRPr lang="en-US" sz="1618" kern="0" dirty="0">
              <a:solidFill>
                <a:schemeClr val="tx1"/>
              </a:solidFill>
              <a:latin typeface="+mj-lt"/>
              <a:cs typeface="Segoe UI Light" panose="020B0502040204020203" pitchFamily="34" charset="0"/>
            </a:endParaRPr>
          </a:p>
          <a:p>
            <a:pPr>
              <a:spcAft>
                <a:spcPts val="221"/>
              </a:spcAft>
            </a:pPr>
            <a:r>
              <a:rPr lang="en-US" sz="1324" kern="0" dirty="0">
                <a:solidFill>
                  <a:schemeClr val="tx1"/>
                </a:solidFill>
                <a:cs typeface="Segoe UI Light" panose="020B0502040204020203" pitchFamily="34" charset="0"/>
              </a:rPr>
              <a:t>The Batch layer is used to pre-compute results on large volumes of data using a distributed data system:</a:t>
            </a:r>
          </a:p>
          <a:p>
            <a:pPr marL="252134" indent="-210112">
              <a:spcBef>
                <a:spcPts val="147"/>
              </a:spcBef>
              <a:spcAft>
                <a:spcPts val="294"/>
              </a:spcAft>
              <a:buFont typeface="+mj-lt"/>
              <a:buAutoNum type="arabicPeriod"/>
            </a:pPr>
            <a:r>
              <a:rPr lang="en-US" sz="1324" kern="0" dirty="0">
                <a:solidFill>
                  <a:schemeClr val="tx1"/>
                </a:solidFill>
                <a:cs typeface="Segoe UI Light" panose="020B0502040204020203" pitchFamily="34" charset="0"/>
              </a:rPr>
              <a:t>New data ingested from sources</a:t>
            </a:r>
          </a:p>
          <a:p>
            <a:pPr marL="252134" indent="-210112">
              <a:spcBef>
                <a:spcPts val="147"/>
              </a:spcBef>
              <a:spcAft>
                <a:spcPts val="294"/>
              </a:spcAft>
              <a:buFont typeface="+mj-lt"/>
              <a:buAutoNum type="arabicPeriod"/>
            </a:pPr>
            <a:r>
              <a:rPr lang="en-US" sz="1324" kern="0" dirty="0">
                <a:solidFill>
                  <a:schemeClr val="tx1"/>
                </a:solidFill>
                <a:cs typeface="Segoe UI Light" panose="020B0502040204020203" pitchFamily="34" charset="0"/>
              </a:rPr>
              <a:t>Data is precomputed</a:t>
            </a:r>
          </a:p>
        </p:txBody>
      </p:sp>
      <p:sp>
        <p:nvSpPr>
          <p:cNvPr id="11" name="Rectangle 10">
            <a:extLst>
              <a:ext uri="{FF2B5EF4-FFF2-40B4-BE49-F238E27FC236}">
                <a16:creationId xmlns:a16="http://schemas.microsoft.com/office/drawing/2014/main" id="{893BC966-3011-4AB1-A317-BBDF20FF73FB}"/>
              </a:ext>
            </a:extLst>
          </p:cNvPr>
          <p:cNvSpPr/>
          <p:nvPr/>
        </p:nvSpPr>
        <p:spPr>
          <a:xfrm>
            <a:off x="313983" y="2890904"/>
            <a:ext cx="3159664"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618" dirty="0">
                <a:solidFill>
                  <a:schemeClr val="tx1"/>
                </a:solidFill>
                <a:latin typeface="+mj-lt"/>
              </a:rPr>
              <a:t>Serving Layer:</a:t>
            </a:r>
            <a:endParaRPr lang="en-US" sz="1618" dirty="0">
              <a:solidFill>
                <a:schemeClr val="tx1"/>
              </a:solidFill>
              <a:latin typeface="+mj-lt"/>
            </a:endParaRPr>
          </a:p>
          <a:p>
            <a:pPr>
              <a:spcAft>
                <a:spcPts val="221"/>
              </a:spcAft>
            </a:pPr>
            <a:r>
              <a:rPr lang="en-US" sz="1324" kern="0" dirty="0">
                <a:solidFill>
                  <a:schemeClr val="tx1"/>
                </a:solidFill>
                <a:cs typeface="Segoe UI Light" panose="020B0502040204020203" pitchFamily="34" charset="0"/>
              </a:rPr>
              <a:t>The serving layer acts as the storage output of either the Batch or Speed layer that is used by client applications to access the results of the data-sets:</a:t>
            </a:r>
          </a:p>
          <a:p>
            <a:pPr marL="252134" indent="-210112">
              <a:spcBef>
                <a:spcPts val="147"/>
              </a:spcBef>
              <a:spcAft>
                <a:spcPts val="294"/>
              </a:spcAft>
              <a:buFont typeface="+mj-lt"/>
              <a:buAutoNum type="arabicPeriod" startAt="3"/>
              <a:tabLst>
                <a:tab pos="84045" algn="l"/>
              </a:tabLst>
            </a:pPr>
            <a:r>
              <a:rPr lang="en-US" sz="1324" kern="0" dirty="0">
                <a:solidFill>
                  <a:schemeClr val="tx1"/>
                </a:solidFill>
                <a:cs typeface="Segoe UI Light" panose="020B0502040204020203" pitchFamily="34" charset="0"/>
              </a:rPr>
              <a:t>Batch views can be used as</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precomputed views</a:t>
            </a:r>
          </a:p>
        </p:txBody>
      </p:sp>
      <p:sp>
        <p:nvSpPr>
          <p:cNvPr id="12" name="Rectangle 11">
            <a:extLst>
              <a:ext uri="{FF2B5EF4-FFF2-40B4-BE49-F238E27FC236}">
                <a16:creationId xmlns:a16="http://schemas.microsoft.com/office/drawing/2014/main" id="{ACFAB102-36EE-4D23-AC0D-9DB1468CD7A4}"/>
              </a:ext>
              <a:ext uri="{C183D7F6-B498-43B3-948B-1728B52AA6E4}">
                <adec:decorative xmlns:adec="http://schemas.microsoft.com/office/drawing/2017/decorative" val="1"/>
              </a:ext>
            </a:extLst>
          </p:cNvPr>
          <p:cNvSpPr/>
          <p:nvPr/>
        </p:nvSpPr>
        <p:spPr bwMode="auto">
          <a:xfrm>
            <a:off x="3567025" y="876950"/>
            <a:ext cx="5262994"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A picture that shows a conceptual diagram of a lamba architecture. On the left is a circle that states &quot;new data&quot;, with an arrow pointing north east to a box that states &quot;batch layer&quot;. In the batch layer box are two items. &quot;Pre-compute&quot; and &quot;master dataset&quot;. From the batch layer box is an arrow pointing East to another box named &quot;serving Layer&quot; that contains two items. both with the name  &quot;batch view&quot;. Two arrow then point to a speech bubble with the word query within it.&#10;&#10;Back to the circle with the word &quot;new data&quot; within it, is an arrow that point south east to a both that states &quot;speed layer&quot;. There are two items within this named &quot;real-time view&quot;, with arrows that point to the same speech bubble that states the word &quot;query2 within it">
            <a:extLst>
              <a:ext uri="{FF2B5EF4-FFF2-40B4-BE49-F238E27FC236}">
                <a16:creationId xmlns:a16="http://schemas.microsoft.com/office/drawing/2014/main" id="{44953E43-CDB3-4C91-865F-DCB189CB27B3}"/>
              </a:ext>
            </a:extLst>
          </p:cNvPr>
          <p:cNvPicPr>
            <a:picLocks noChangeAspect="1"/>
          </p:cNvPicPr>
          <p:nvPr/>
        </p:nvPicPr>
        <p:blipFill>
          <a:blip r:embed="rId3"/>
          <a:stretch>
            <a:fillRect/>
          </a:stretch>
        </p:blipFill>
        <p:spPr>
          <a:xfrm>
            <a:off x="3660115" y="1363678"/>
            <a:ext cx="5076814" cy="2962408"/>
          </a:xfrm>
          <a:prstGeom prst="rect">
            <a:avLst/>
          </a:prstGeom>
        </p:spPr>
      </p:pic>
    </p:spTree>
    <p:extLst>
      <p:ext uri="{BB962C8B-B14F-4D97-AF65-F5344CB8AC3E}">
        <p14:creationId xmlns:p14="http://schemas.microsoft.com/office/powerpoint/2010/main" val="3306811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 enterprise business intelligence architecture</a:t>
            </a:r>
          </a:p>
        </p:txBody>
      </p:sp>
      <p:sp>
        <p:nvSpPr>
          <p:cNvPr id="3" name="Content Placeholder 2">
            <a:extLst>
              <a:ext uri="{FF2B5EF4-FFF2-40B4-BE49-F238E27FC236}">
                <a16:creationId xmlns:a16="http://schemas.microsoft.com/office/drawing/2014/main" id="{7E7B9123-9973-A944-A6EA-671C8330D59F}"/>
              </a:ext>
            </a:extLst>
          </p:cNvPr>
          <p:cNvSpPr>
            <a:spLocks noGrp="1"/>
          </p:cNvSpPr>
          <p:nvPr>
            <p:ph idx="1"/>
          </p:nvPr>
        </p:nvSpPr>
        <p:spPr/>
        <p:txBody>
          <a:bodyPr/>
          <a:lstStyle/>
          <a:p>
            <a:endParaRPr lang="en-US"/>
          </a:p>
        </p:txBody>
      </p:sp>
      <p:sp>
        <p:nvSpPr>
          <p:cNvPr id="7" name="Rectangle 6">
            <a:extLst>
              <a:ext uri="{FF2B5EF4-FFF2-40B4-BE49-F238E27FC236}">
                <a16:creationId xmlns:a16="http://schemas.microsoft.com/office/drawing/2014/main" id="{F8F272BA-E62B-4B12-9E9A-365EF80836F9}"/>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6" name="Picture 5" descr="A screenshot of a Enterprise Business Intelligence Architecture&#10;&#10;On the left is a rectangle that states &quot;Data Source&quot;, with an arrow that point east to another rectangle with the word &quot;Ingestion&quot;. An arrow that point east to another rectangle with the word &quot;Data Storage&quot;, followed by an arrow that point east to another rectangle with the word &quot;Analysis&quot;. Finally an arrow that point east to another rectangle with the word &quot;Visualization&quot;&#10;&#10;There are arrows from the Analysis and Visualization rectangles that point to an icon for Azure Active Directory">
            <a:extLst>
              <a:ext uri="{FF2B5EF4-FFF2-40B4-BE49-F238E27FC236}">
                <a16:creationId xmlns:a16="http://schemas.microsoft.com/office/drawing/2014/main" id="{D061C6A4-9053-4249-8452-470158B8D8AA}"/>
              </a:ext>
            </a:extLst>
          </p:cNvPr>
          <p:cNvPicPr>
            <a:picLocks noChangeAspect="1"/>
          </p:cNvPicPr>
          <p:nvPr/>
        </p:nvPicPr>
        <p:blipFill>
          <a:blip r:embed="rId3">
            <a:alphaModFix/>
          </a:blip>
          <a:stretch>
            <a:fillRect/>
          </a:stretch>
        </p:blipFill>
        <p:spPr>
          <a:xfrm>
            <a:off x="462220" y="1393940"/>
            <a:ext cx="8221896" cy="3083969"/>
          </a:xfrm>
          <a:prstGeom prst="rect">
            <a:avLst/>
          </a:prstGeom>
        </p:spPr>
      </p:pic>
    </p:spTree>
    <p:extLst>
      <p:ext uri="{BB962C8B-B14F-4D97-AF65-F5344CB8AC3E}">
        <p14:creationId xmlns:p14="http://schemas.microsoft.com/office/powerpoint/2010/main" val="2353977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 an enterprise business intelligence architecture</a:t>
            </a:r>
          </a:p>
        </p:txBody>
      </p:sp>
      <p:sp>
        <p:nvSpPr>
          <p:cNvPr id="4" name="Content Placeholder 3">
            <a:extLst>
              <a:ext uri="{FF2B5EF4-FFF2-40B4-BE49-F238E27FC236}">
                <a16:creationId xmlns:a16="http://schemas.microsoft.com/office/drawing/2014/main" id="{D0739AF9-1190-5D49-A073-C519581D748B}"/>
              </a:ext>
            </a:extLst>
          </p:cNvPr>
          <p:cNvSpPr>
            <a:spLocks noGrp="1"/>
          </p:cNvSpPr>
          <p:nvPr>
            <p:ph idx="1"/>
          </p:nvPr>
        </p:nvSpPr>
        <p:spPr/>
        <p:txBody>
          <a:bodyPr/>
          <a:lstStyle/>
          <a:p>
            <a:endParaRPr lang="en-US"/>
          </a:p>
        </p:txBody>
      </p:sp>
      <p:sp>
        <p:nvSpPr>
          <p:cNvPr id="20" name="Rectangle 19">
            <a:extLst>
              <a:ext uri="{FF2B5EF4-FFF2-40B4-BE49-F238E27FC236}">
                <a16:creationId xmlns:a16="http://schemas.microsoft.com/office/drawing/2014/main" id="{471CDF90-89BB-436F-86E1-573263A68A8E}"/>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3" name="Picture 2" descr="A screenshot of a Enterprise Business Intelligence Architecture with Automation&#10;On the left is a rectangle that states &quot;Data Source&quot;, with an arrow that point east to another rectangle with the word &quot;Ingestion&quot;. An arrow that point east to another rectangle with the word &quot;Data Storage&quot;. The Ingestion and Data Storage rectangle are encapsulated into a rectangle called &quot;Data Factory&quot;. An arrow that point east to another rectangle with the word &quot;Analysis&quot;. Finally an arrow that point east to another rectangle with the word &quot;Visualization&quot;&#10;&#10;There are arrows from the Data Storage and Analysis rectangles that point to an icon for Azure Active Directory">
            <a:extLst>
              <a:ext uri="{FF2B5EF4-FFF2-40B4-BE49-F238E27FC236}">
                <a16:creationId xmlns:a16="http://schemas.microsoft.com/office/drawing/2014/main" id="{0B1672EC-5B66-41B0-8CAF-EA18DDA7A4D5}"/>
              </a:ext>
            </a:extLst>
          </p:cNvPr>
          <p:cNvPicPr>
            <a:picLocks noChangeAspect="1"/>
          </p:cNvPicPr>
          <p:nvPr/>
        </p:nvPicPr>
        <p:blipFill>
          <a:blip r:embed="rId3"/>
          <a:stretch>
            <a:fillRect/>
          </a:stretch>
        </p:blipFill>
        <p:spPr>
          <a:xfrm>
            <a:off x="452571" y="1068413"/>
            <a:ext cx="8238858" cy="3550150"/>
          </a:xfrm>
          <a:prstGeom prst="rect">
            <a:avLst/>
          </a:prstGeom>
        </p:spPr>
      </p:pic>
    </p:spTree>
    <p:extLst>
      <p:ext uri="{BB962C8B-B14F-4D97-AF65-F5344CB8AC3E}">
        <p14:creationId xmlns:p14="http://schemas.microsoft.com/office/powerpoint/2010/main" val="1838721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 an enterprise conversational bot</a:t>
            </a:r>
          </a:p>
        </p:txBody>
      </p:sp>
      <p:sp>
        <p:nvSpPr>
          <p:cNvPr id="3" name="Content Placeholder 2">
            <a:extLst>
              <a:ext uri="{FF2B5EF4-FFF2-40B4-BE49-F238E27FC236}">
                <a16:creationId xmlns:a16="http://schemas.microsoft.com/office/drawing/2014/main" id="{56D25C41-D344-3D45-824E-9A6C911629CF}"/>
              </a:ext>
            </a:extLst>
          </p:cNvPr>
          <p:cNvSpPr>
            <a:spLocks noGrp="1"/>
          </p:cNvSpPr>
          <p:nvPr>
            <p:ph idx="1"/>
          </p:nvPr>
        </p:nvSpPr>
        <p:spPr/>
        <p:txBody>
          <a:bodyPr/>
          <a:lstStyle/>
          <a:p>
            <a:endParaRPr lang="en-US"/>
          </a:p>
        </p:txBody>
      </p:sp>
      <p:sp>
        <p:nvSpPr>
          <p:cNvPr id="9" name="Rectangle 8">
            <a:extLst>
              <a:ext uri="{FF2B5EF4-FFF2-40B4-BE49-F238E27FC236}">
                <a16:creationId xmlns:a16="http://schemas.microsoft.com/office/drawing/2014/main" id="{46173846-786C-4631-A526-08492CBA7134}"/>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 complex architecture diagram of creating an Enterprise Conversational Bot. There are two red rectangle that highlights areas of interest to a Data Engineer. One rectangle covers the area of &quot;Logging&quot;, another covers &quot;Data ETL&quot; part of the architecture">
            <a:extLst>
              <a:ext uri="{FF2B5EF4-FFF2-40B4-BE49-F238E27FC236}">
                <a16:creationId xmlns:a16="http://schemas.microsoft.com/office/drawing/2014/main" id="{41FDA9BF-4713-4523-97C3-1F3CBB823160}"/>
              </a:ext>
            </a:extLst>
          </p:cNvPr>
          <p:cNvPicPr>
            <a:picLocks noChangeAspect="1"/>
          </p:cNvPicPr>
          <p:nvPr/>
        </p:nvPicPr>
        <p:blipFill>
          <a:blip r:embed="rId3"/>
          <a:stretch>
            <a:fillRect/>
          </a:stretch>
        </p:blipFill>
        <p:spPr>
          <a:xfrm>
            <a:off x="1457645" y="1083999"/>
            <a:ext cx="6054661" cy="3471388"/>
          </a:xfrm>
          <a:prstGeom prst="rect">
            <a:avLst/>
          </a:prstGeom>
        </p:spPr>
      </p:pic>
      <p:sp>
        <p:nvSpPr>
          <p:cNvPr id="8" name="Rectangle: Rounded Corners 7" descr="A rectangle outlined in red to highlight the &quot;Data ETL&quot; section of the architecture">
            <a:extLst>
              <a:ext uri="{FF2B5EF4-FFF2-40B4-BE49-F238E27FC236}">
                <a16:creationId xmlns:a16="http://schemas.microsoft.com/office/drawing/2014/main" id="{C574F926-18F0-491C-B3BD-41CAA98E8B19}"/>
              </a:ext>
            </a:extLst>
          </p:cNvPr>
          <p:cNvSpPr/>
          <p:nvPr/>
        </p:nvSpPr>
        <p:spPr>
          <a:xfrm>
            <a:off x="2118473" y="3222444"/>
            <a:ext cx="1181817" cy="1383321"/>
          </a:xfrm>
          <a:prstGeom prst="roundRect">
            <a:avLst>
              <a:gd name="adj" fmla="val 11926"/>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68570" rIns="68570" bIns="68570" numCol="1" spcCol="0" rtlCol="0" fromWordArt="0" anchor="b" anchorCtr="0" forceAA="0" compatLnSpc="1">
            <a:prstTxWarp prst="textNoShape">
              <a:avLst/>
            </a:prstTxWarp>
            <a:noAutofit/>
          </a:bodyPr>
          <a:lstStyle/>
          <a:p>
            <a:pPr algn="r"/>
            <a:endParaRPr lang="en-GB" sz="900"/>
          </a:p>
        </p:txBody>
      </p:sp>
      <p:sp>
        <p:nvSpPr>
          <p:cNvPr id="7" name="Rectangle: Rounded Corners 6" descr="A rectangle outlined in red to highlight the &quot;Data ETL&quot; section of the architecture">
            <a:extLst>
              <a:ext uri="{FF2B5EF4-FFF2-40B4-BE49-F238E27FC236}">
                <a16:creationId xmlns:a16="http://schemas.microsoft.com/office/drawing/2014/main" id="{00C11ABA-6CF8-4B21-9AAE-D02881448F55}"/>
              </a:ext>
            </a:extLst>
          </p:cNvPr>
          <p:cNvSpPr/>
          <p:nvPr/>
        </p:nvSpPr>
        <p:spPr>
          <a:xfrm>
            <a:off x="5002083" y="1668304"/>
            <a:ext cx="2702949" cy="1549505"/>
          </a:xfrm>
          <a:prstGeom prst="roundRect">
            <a:avLst>
              <a:gd name="adj" fmla="val 7369"/>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68570" rIns="68570" bIns="68570" numCol="1" spcCol="0" rtlCol="0" fromWordArt="0" anchor="b" anchorCtr="0" forceAA="0" compatLnSpc="1">
            <a:prstTxWarp prst="textNoShape">
              <a:avLst/>
            </a:prstTxWarp>
            <a:noAutofit/>
          </a:bodyPr>
          <a:lstStyle/>
          <a:p>
            <a:pPr algn="r"/>
            <a:endParaRPr lang="en-GB" sz="900"/>
          </a:p>
        </p:txBody>
      </p:sp>
    </p:spTree>
    <p:extLst>
      <p:ext uri="{BB962C8B-B14F-4D97-AF65-F5344CB8AC3E}">
        <p14:creationId xmlns:p14="http://schemas.microsoft.com/office/powerpoint/2010/main" val="708050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6B7BB-709E-4F1A-803D-FFC7E1D65AB2}"/>
              </a:ext>
            </a:extLst>
          </p:cNvPr>
          <p:cNvSpPr>
            <a:spLocks noGrp="1"/>
          </p:cNvSpPr>
          <p:nvPr>
            <p:ph type="title"/>
          </p:nvPr>
        </p:nvSpPr>
        <p:spPr/>
        <p:txBody>
          <a:bodyPr/>
          <a:lstStyle/>
          <a:p>
            <a:r>
              <a:rPr lang="en-GB" dirty="0"/>
              <a:t>Design for security</a:t>
            </a:r>
            <a:endParaRPr lang="en-US" dirty="0"/>
          </a:p>
        </p:txBody>
      </p:sp>
      <p:sp>
        <p:nvSpPr>
          <p:cNvPr id="3" name="Content Placeholder 2">
            <a:extLst>
              <a:ext uri="{FF2B5EF4-FFF2-40B4-BE49-F238E27FC236}">
                <a16:creationId xmlns:a16="http://schemas.microsoft.com/office/drawing/2014/main" id="{3ABEE9E7-DDEF-184A-B8D7-561E8D6258F5}"/>
              </a:ext>
            </a:extLst>
          </p:cNvPr>
          <p:cNvSpPr>
            <a:spLocks noGrp="1"/>
          </p:cNvSpPr>
          <p:nvPr>
            <p:ph idx="1"/>
          </p:nvPr>
        </p:nvSpPr>
        <p:spPr/>
        <p:txBody>
          <a:bodyPr/>
          <a:lstStyle/>
          <a:p>
            <a:endParaRPr lang="en-US"/>
          </a:p>
        </p:txBody>
      </p:sp>
      <p:sp>
        <p:nvSpPr>
          <p:cNvPr id="8" name="Oval 7">
            <a:extLst>
              <a:ext uri="{FF2B5EF4-FFF2-40B4-BE49-F238E27FC236}">
                <a16:creationId xmlns:a16="http://schemas.microsoft.com/office/drawing/2014/main" id="{90414042-030E-49E8-A226-BFCA0310C776}"/>
              </a:ext>
            </a:extLst>
          </p:cNvPr>
          <p:cNvSpPr/>
          <p:nvPr/>
        </p:nvSpPr>
        <p:spPr>
          <a:xfrm>
            <a:off x="302914" y="992071"/>
            <a:ext cx="3810571" cy="3810571"/>
          </a:xfrm>
          <a:prstGeom prst="ellipse">
            <a:avLst/>
          </a:prstGeom>
          <a:solidFill>
            <a:schemeClr val="tx2">
              <a:lumMod val="20000"/>
              <a:lumOff val="80000"/>
            </a:schemeClr>
          </a:solidFill>
          <a:ln>
            <a:solidFill>
              <a:srgbClr val="C4E5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3496057" numCol="1" spcCol="0" rtlCol="0" fromWordArt="0" anchor="t" anchorCtr="0" forceAA="0" compatLnSpc="1">
            <a:prstTxWarp prst="textNoShape">
              <a:avLst/>
            </a:prstTxWarp>
            <a:noAutofit/>
          </a:bodyPr>
          <a:lstStyle/>
          <a:p>
            <a:pPr algn="ctr" defTabSz="685845">
              <a:defRPr/>
            </a:pPr>
            <a:r>
              <a:rPr lang="en-US" sz="1324" dirty="0">
                <a:solidFill>
                  <a:srgbClr val="000000"/>
                </a:solidFill>
                <a:latin typeface="Segoe UI Semibold"/>
              </a:rPr>
              <a:t>Physical security</a:t>
            </a:r>
            <a:endParaRPr lang="en-IN" sz="1324" dirty="0">
              <a:solidFill>
                <a:srgbClr val="000000"/>
              </a:solidFill>
              <a:latin typeface="Segoe UI Semibold"/>
            </a:endParaRPr>
          </a:p>
        </p:txBody>
      </p:sp>
      <p:sp>
        <p:nvSpPr>
          <p:cNvPr id="5" name="Oval 4">
            <a:extLst>
              <a:ext uri="{FF2B5EF4-FFF2-40B4-BE49-F238E27FC236}">
                <a16:creationId xmlns:a16="http://schemas.microsoft.com/office/drawing/2014/main" id="{04480C24-2178-45BF-9BFF-F826BAF17A6A}"/>
              </a:ext>
            </a:extLst>
          </p:cNvPr>
          <p:cNvSpPr/>
          <p:nvPr/>
        </p:nvSpPr>
        <p:spPr>
          <a:xfrm>
            <a:off x="527798" y="1441048"/>
            <a:ext cx="3360802" cy="3361593"/>
          </a:xfrm>
          <a:prstGeom prst="ellipse">
            <a:avLst/>
          </a:prstGeom>
          <a:solidFill>
            <a:schemeClr val="tx2">
              <a:lumMod val="40000"/>
              <a:lumOff val="60000"/>
            </a:schemeClr>
          </a:solidFill>
          <a:ln>
            <a:solidFill>
              <a:srgbClr val="89CB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2622043" numCol="1" spcCol="0" rtlCol="0" fromWordArt="0" anchor="b" anchorCtr="0" forceAA="0" compatLnSpc="1">
            <a:prstTxWarp prst="textNoShape">
              <a:avLst/>
            </a:prstTxWarp>
            <a:noAutofit/>
          </a:bodyPr>
          <a:lstStyle/>
          <a:p>
            <a:pPr algn="ctr" defTabSz="685845">
              <a:defRPr/>
            </a:pPr>
            <a:r>
              <a:rPr lang="en-US" sz="1324" dirty="0">
                <a:solidFill>
                  <a:srgbClr val="000000"/>
                </a:solidFill>
                <a:latin typeface="Segoe UI Semibold"/>
              </a:rPr>
              <a:t>Identify &amp; access</a:t>
            </a:r>
            <a:endParaRPr lang="en-IN" sz="1324" dirty="0">
              <a:solidFill>
                <a:srgbClr val="000000"/>
              </a:solidFill>
              <a:latin typeface="Segoe UI Semibold"/>
            </a:endParaRPr>
          </a:p>
        </p:txBody>
      </p:sp>
      <p:sp>
        <p:nvSpPr>
          <p:cNvPr id="9" name="Oval 8">
            <a:extLst>
              <a:ext uri="{FF2B5EF4-FFF2-40B4-BE49-F238E27FC236}">
                <a16:creationId xmlns:a16="http://schemas.microsoft.com/office/drawing/2014/main" id="{EFC069C7-80CE-49C0-A503-DA85BB3A6CFF}"/>
              </a:ext>
            </a:extLst>
          </p:cNvPr>
          <p:cNvSpPr/>
          <p:nvPr/>
        </p:nvSpPr>
        <p:spPr>
          <a:xfrm>
            <a:off x="772445" y="1931068"/>
            <a:ext cx="2871508" cy="2871572"/>
          </a:xfrm>
          <a:prstGeom prst="ellipse">
            <a:avLst/>
          </a:prstGeom>
          <a:solidFill>
            <a:schemeClr val="tx2">
              <a:lumMod val="60000"/>
              <a:lumOff val="40000"/>
            </a:schemeClr>
          </a:solidFill>
          <a:ln>
            <a:solidFill>
              <a:srgbClr val="4EB1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2151420" numCol="1" spcCol="0" rtlCol="0" fromWordArt="0" anchor="b" anchorCtr="0" forceAA="0" compatLnSpc="1">
            <a:prstTxWarp prst="textNoShape">
              <a:avLst/>
            </a:prstTxWarp>
            <a:noAutofit/>
          </a:bodyPr>
          <a:lstStyle/>
          <a:p>
            <a:pPr algn="ctr" defTabSz="685845">
              <a:defRPr/>
            </a:pPr>
            <a:r>
              <a:rPr lang="en-US" sz="1324">
                <a:solidFill>
                  <a:srgbClr val="000000"/>
                </a:solidFill>
                <a:latin typeface="Segoe UI Semibold"/>
              </a:rPr>
              <a:t>Perimeter</a:t>
            </a:r>
            <a:endParaRPr lang="en-IN" sz="1324" err="1">
              <a:solidFill>
                <a:srgbClr val="000000"/>
              </a:solidFill>
              <a:latin typeface="Segoe UI Semibold"/>
            </a:endParaRPr>
          </a:p>
        </p:txBody>
      </p:sp>
      <p:sp>
        <p:nvSpPr>
          <p:cNvPr id="6" name="Oval 5">
            <a:extLst>
              <a:ext uri="{FF2B5EF4-FFF2-40B4-BE49-F238E27FC236}">
                <a16:creationId xmlns:a16="http://schemas.microsoft.com/office/drawing/2014/main" id="{EFFACE95-B558-40EA-AF89-6E723F034ED9}"/>
              </a:ext>
            </a:extLst>
          </p:cNvPr>
          <p:cNvSpPr/>
          <p:nvPr/>
        </p:nvSpPr>
        <p:spPr>
          <a:xfrm>
            <a:off x="1002405" y="2389101"/>
            <a:ext cx="2411587" cy="241354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1748028" numCol="1" spcCol="0" rtlCol="0" fromWordArt="0" anchor="b" anchorCtr="0" forceAA="0" compatLnSpc="1">
            <a:prstTxWarp prst="textNoShape">
              <a:avLst/>
            </a:prstTxWarp>
            <a:noAutofit/>
          </a:bodyPr>
          <a:lstStyle/>
          <a:p>
            <a:pPr algn="ctr" defTabSz="685845">
              <a:defRPr/>
            </a:pPr>
            <a:r>
              <a:rPr lang="en-US" sz="1324">
                <a:solidFill>
                  <a:srgbClr val="FFFFFF"/>
                </a:solidFill>
                <a:latin typeface="Segoe UI Semibold"/>
              </a:rPr>
              <a:t>Network</a:t>
            </a:r>
            <a:endParaRPr lang="en-IN" sz="1324" err="1">
              <a:solidFill>
                <a:srgbClr val="FFFFFF"/>
              </a:solidFill>
              <a:latin typeface="Segoe UI Semibold"/>
            </a:endParaRPr>
          </a:p>
        </p:txBody>
      </p:sp>
      <p:sp>
        <p:nvSpPr>
          <p:cNvPr id="10" name="Oval 9">
            <a:extLst>
              <a:ext uri="{FF2B5EF4-FFF2-40B4-BE49-F238E27FC236}">
                <a16:creationId xmlns:a16="http://schemas.microsoft.com/office/drawing/2014/main" id="{1EA49FDF-BAA2-4E23-B597-E4F53A0458DA}"/>
              </a:ext>
            </a:extLst>
          </p:cNvPr>
          <p:cNvSpPr/>
          <p:nvPr/>
        </p:nvSpPr>
        <p:spPr>
          <a:xfrm>
            <a:off x="1228608" y="2843588"/>
            <a:ext cx="1959182" cy="1959053"/>
          </a:xfrm>
          <a:prstGeom prst="ellipse">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5845">
              <a:defRPr/>
            </a:pPr>
            <a:r>
              <a:rPr lang="en-US" sz="1324">
                <a:solidFill>
                  <a:srgbClr val="FFFFFF"/>
                </a:solidFill>
                <a:latin typeface="Segoe UI Semibold"/>
              </a:rPr>
              <a:t>Compute</a:t>
            </a:r>
            <a:endParaRPr lang="en-IN" sz="1324" err="1">
              <a:solidFill>
                <a:srgbClr val="FFFFFF"/>
              </a:solidFill>
              <a:latin typeface="Segoe UI Semibold"/>
            </a:endParaRPr>
          </a:p>
        </p:txBody>
      </p:sp>
      <p:sp>
        <p:nvSpPr>
          <p:cNvPr id="7" name="Oval 6">
            <a:extLst>
              <a:ext uri="{FF2B5EF4-FFF2-40B4-BE49-F238E27FC236}">
                <a16:creationId xmlns:a16="http://schemas.microsoft.com/office/drawing/2014/main" id="{481CD547-C6C8-4D79-B7D5-C82F2CA6B790}"/>
              </a:ext>
            </a:extLst>
          </p:cNvPr>
          <p:cNvSpPr/>
          <p:nvPr/>
        </p:nvSpPr>
        <p:spPr>
          <a:xfrm>
            <a:off x="1506165" y="3398381"/>
            <a:ext cx="1404068" cy="1404260"/>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5845">
              <a:defRPr/>
            </a:pPr>
            <a:r>
              <a:rPr lang="en-US" sz="1324">
                <a:solidFill>
                  <a:srgbClr val="FFFFFF"/>
                </a:solidFill>
                <a:latin typeface="Segoe UI Semibold"/>
              </a:rPr>
              <a:t>Application</a:t>
            </a:r>
            <a:endParaRPr lang="en-IN" sz="1324" err="1">
              <a:solidFill>
                <a:srgbClr val="FFFFFF"/>
              </a:solidFill>
              <a:latin typeface="Segoe UI Semibold"/>
            </a:endParaRPr>
          </a:p>
        </p:txBody>
      </p:sp>
      <p:sp>
        <p:nvSpPr>
          <p:cNvPr id="11" name="Oval 10">
            <a:extLst>
              <a:ext uri="{FF2B5EF4-FFF2-40B4-BE49-F238E27FC236}">
                <a16:creationId xmlns:a16="http://schemas.microsoft.com/office/drawing/2014/main" id="{09633A6A-A4B2-4063-93D6-9902FC7793FF}"/>
              </a:ext>
            </a:extLst>
          </p:cNvPr>
          <p:cNvSpPr/>
          <p:nvPr/>
        </p:nvSpPr>
        <p:spPr>
          <a:xfrm>
            <a:off x="1760452" y="3906216"/>
            <a:ext cx="895494" cy="896425"/>
          </a:xfrm>
          <a:prstGeom prst="ellipse">
            <a:avLst/>
          </a:prstGeom>
          <a:solidFill>
            <a:srgbClr val="152237"/>
          </a:solidFill>
          <a:ln>
            <a:solidFill>
              <a:srgbClr val="1522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845">
              <a:defRPr/>
            </a:pPr>
            <a:r>
              <a:rPr lang="en-US" sz="1324">
                <a:solidFill>
                  <a:srgbClr val="FFFFFF"/>
                </a:solidFill>
                <a:latin typeface="Segoe UI Semibold"/>
              </a:rPr>
              <a:t>Data</a:t>
            </a:r>
            <a:endParaRPr lang="en-IN" sz="1324" err="1">
              <a:solidFill>
                <a:srgbClr val="FFFFFF"/>
              </a:solidFill>
              <a:latin typeface="Segoe UI Semibold"/>
            </a:endParaRPr>
          </a:p>
        </p:txBody>
      </p:sp>
    </p:spTree>
    <p:extLst>
      <p:ext uri="{BB962C8B-B14F-4D97-AF65-F5344CB8AC3E}">
        <p14:creationId xmlns:p14="http://schemas.microsoft.com/office/powerpoint/2010/main" val="2347035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Big Data Architecture</a:t>
            </a:r>
          </a:p>
        </p:txBody>
      </p:sp>
      <p:pic>
        <p:nvPicPr>
          <p:cNvPr id="1026" name="Picture 2" descr="Overall data pipeline diagram">
            <a:extLst>
              <a:ext uri="{FF2B5EF4-FFF2-40B4-BE49-F238E27FC236}">
                <a16:creationId xmlns:a16="http://schemas.microsoft.com/office/drawing/2014/main" id="{34A965DF-4949-8045-AFD1-007BE38C92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921" y="786416"/>
            <a:ext cx="7999629" cy="3570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83024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Lambda Architecture</a:t>
            </a:r>
          </a:p>
        </p:txBody>
      </p:sp>
      <p:pic>
        <p:nvPicPr>
          <p:cNvPr id="2050" name="Picture 2" descr="Lambda architecture diagram">
            <a:extLst>
              <a:ext uri="{FF2B5EF4-FFF2-40B4-BE49-F238E27FC236}">
                <a16:creationId xmlns:a16="http://schemas.microsoft.com/office/drawing/2014/main" id="{7DBE9410-C226-044C-8409-65781005F5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00" y="685800"/>
            <a:ext cx="7670800"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46247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Kappa Architecture</a:t>
            </a:r>
          </a:p>
        </p:txBody>
      </p:sp>
      <p:pic>
        <p:nvPicPr>
          <p:cNvPr id="3074" name="Picture 2" descr="Kappa architecture diagram">
            <a:extLst>
              <a:ext uri="{FF2B5EF4-FFF2-40B4-BE49-F238E27FC236}">
                <a16:creationId xmlns:a16="http://schemas.microsoft.com/office/drawing/2014/main" id="{416F83DC-3943-3241-B7EF-D6DCC39B04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150" y="889000"/>
            <a:ext cx="8013700" cy="336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466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A105CF24-13AB-4662-B8C8-655B9623FB36}"/>
              </a:ext>
            </a:extLst>
          </p:cNvPr>
          <p:cNvPicPr>
            <a:picLocks noChangeAspect="1"/>
          </p:cNvPicPr>
          <p:nvPr/>
        </p:nvPicPr>
        <p:blipFill>
          <a:blip r:embed="rId2"/>
          <a:stretch>
            <a:fillRect/>
          </a:stretch>
        </p:blipFill>
        <p:spPr>
          <a:xfrm>
            <a:off x="1949960" y="568384"/>
            <a:ext cx="5244080" cy="4079816"/>
          </a:xfrm>
          <a:prstGeom prst="rect">
            <a:avLst/>
          </a:prstGeom>
        </p:spPr>
      </p:pic>
    </p:spTree>
    <p:extLst>
      <p:ext uri="{BB962C8B-B14F-4D97-AF65-F5344CB8AC3E}">
        <p14:creationId xmlns:p14="http://schemas.microsoft.com/office/powerpoint/2010/main" val="22360657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Internet of Things (IoT)</a:t>
            </a:r>
          </a:p>
        </p:txBody>
      </p:sp>
      <p:pic>
        <p:nvPicPr>
          <p:cNvPr id="4098" name="Picture 2" descr="IoT architecture">
            <a:extLst>
              <a:ext uri="{FF2B5EF4-FFF2-40B4-BE49-F238E27FC236}">
                <a16:creationId xmlns:a16="http://schemas.microsoft.com/office/drawing/2014/main" id="{0477AAB2-B1F5-CE4B-A78D-4BCB9B9C82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689" y="794012"/>
            <a:ext cx="8325016" cy="3555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03410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Lambda Architecture with Databricks</a:t>
            </a:r>
          </a:p>
        </p:txBody>
      </p:sp>
      <p:pic>
        <p:nvPicPr>
          <p:cNvPr id="5122" name="Picture 2">
            <a:extLst>
              <a:ext uri="{FF2B5EF4-FFF2-40B4-BE49-F238E27FC236}">
                <a16:creationId xmlns:a16="http://schemas.microsoft.com/office/drawing/2014/main" id="{71A07182-1E32-9646-8CEB-5A33F62E66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9186" y="529835"/>
            <a:ext cx="6676556" cy="4083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2568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Kappa Architecture with Databricks</a:t>
            </a:r>
          </a:p>
        </p:txBody>
      </p:sp>
      <p:pic>
        <p:nvPicPr>
          <p:cNvPr id="6146" name="Picture 2">
            <a:extLst>
              <a:ext uri="{FF2B5EF4-FFF2-40B4-BE49-F238E27FC236}">
                <a16:creationId xmlns:a16="http://schemas.microsoft.com/office/drawing/2014/main" id="{E770C0BD-6B6B-7740-A34F-1438F3F766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371" y="850991"/>
            <a:ext cx="7164125" cy="344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6056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Oil and Gas Forecasting</a:t>
            </a:r>
          </a:p>
        </p:txBody>
      </p:sp>
      <p:pic>
        <p:nvPicPr>
          <p:cNvPr id="7170" name="Picture 2" descr="Architecture diagram">
            <a:extLst>
              <a:ext uri="{FF2B5EF4-FFF2-40B4-BE49-F238E27FC236}">
                <a16:creationId xmlns:a16="http://schemas.microsoft.com/office/drawing/2014/main" id="{19CBC065-E225-9A44-90C7-7602A335D8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6995" y="709010"/>
            <a:ext cx="5975792" cy="3948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8802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8343462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29852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82AE6610-D4BF-4B27-92A6-92E86FB44F8E}"/>
              </a:ext>
            </a:extLst>
          </p:cNvPr>
          <p:cNvPicPr>
            <a:picLocks noChangeAspect="1"/>
          </p:cNvPicPr>
          <p:nvPr/>
        </p:nvPicPr>
        <p:blipFill>
          <a:blip r:embed="rId2"/>
          <a:stretch>
            <a:fillRect/>
          </a:stretch>
        </p:blipFill>
        <p:spPr>
          <a:xfrm>
            <a:off x="1995597" y="551756"/>
            <a:ext cx="5152805" cy="4090094"/>
          </a:xfrm>
          <a:prstGeom prst="rect">
            <a:avLst/>
          </a:prstGeom>
        </p:spPr>
      </p:pic>
    </p:spTree>
    <p:extLst>
      <p:ext uri="{BB962C8B-B14F-4D97-AF65-F5344CB8AC3E}">
        <p14:creationId xmlns:p14="http://schemas.microsoft.com/office/powerpoint/2010/main" val="229320558"/>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7479</TotalTime>
  <Words>1381</Words>
  <Application>Microsoft Office PowerPoint</Application>
  <PresentationFormat>On-screen Show (16:9)</PresentationFormat>
  <Paragraphs>297</Paragraphs>
  <Slides>85</Slides>
  <Notes>16</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85</vt:i4>
      </vt:variant>
    </vt:vector>
  </HeadingPairs>
  <TitlesOfParts>
    <vt:vector size="95" baseType="lpstr">
      <vt:lpstr>Arial</vt:lpstr>
      <vt:lpstr>Calibri</vt:lpstr>
      <vt:lpstr>Consolas</vt:lpstr>
      <vt:lpstr>Gotham Medium</vt:lpstr>
      <vt:lpstr>Segoe UI</vt:lpstr>
      <vt:lpstr>Segoe UI Semibold</vt:lpstr>
      <vt:lpstr>Tahoma</vt:lpstr>
      <vt:lpstr>Times New Roman</vt:lpstr>
      <vt:lpstr>Wingdings</vt:lpstr>
      <vt:lpstr>Standard_LiveLessons_2017</vt:lpstr>
      <vt:lpstr>Exam DP-201: Designing a Microsoft Azure Data Solution Crash Course</vt:lpstr>
      <vt:lpstr>Tim Warner</vt:lpstr>
      <vt:lpstr>Day 1 of 2 Agenda</vt:lpstr>
      <vt:lpstr>Day 2 of 2 Agenda</vt:lpstr>
      <vt:lpstr>Course Materials</vt:lpstr>
      <vt:lpstr>A Different Kind of Training</vt:lpstr>
      <vt:lpstr>Session Recordings</vt:lpstr>
      <vt:lpstr>Session Recordings</vt:lpstr>
      <vt:lpstr>Session Recordings</vt:lpstr>
      <vt:lpstr>DP-201 Changes in 2021</vt:lpstr>
      <vt:lpstr>DP-201 Changes in 2021</vt:lpstr>
      <vt:lpstr>What is an Azure Data Engineer?</vt:lpstr>
      <vt:lpstr>Azure Data Scientist Associate</vt:lpstr>
      <vt:lpstr>Azure Data Analyst Associate</vt:lpstr>
      <vt:lpstr>Azure Data Fundamentals</vt:lpstr>
      <vt:lpstr> Case Study</vt:lpstr>
      <vt:lpstr>Active Screen</vt:lpstr>
      <vt:lpstr> </vt:lpstr>
      <vt:lpstr>Thank you!</vt:lpstr>
      <vt:lpstr>Non-Relational Data</vt:lpstr>
      <vt:lpstr>Non-Relational Data Characteristics</vt:lpstr>
      <vt:lpstr>CAP Theorem</vt:lpstr>
      <vt:lpstr>Azure Blob Storage</vt:lpstr>
      <vt:lpstr>Azure Table Storage</vt:lpstr>
      <vt:lpstr>Data Lake</vt:lpstr>
      <vt:lpstr>ADLS Gen 2</vt:lpstr>
      <vt:lpstr>Storage Account Replication</vt:lpstr>
      <vt:lpstr>Storage Account Replication</vt:lpstr>
      <vt:lpstr>SAS Tokens</vt:lpstr>
      <vt:lpstr>Azure Cosmos DB</vt:lpstr>
      <vt:lpstr>Cosmos DB APIs</vt:lpstr>
      <vt:lpstr>Cosmos DB SQL API</vt:lpstr>
      <vt:lpstr>Request Units (RUs)</vt:lpstr>
      <vt:lpstr>Cosmos DB Partitioning</vt:lpstr>
      <vt:lpstr>Cosmos DB Partitioning</vt:lpstr>
      <vt:lpstr>Cosmos DB Partitioning</vt:lpstr>
      <vt:lpstr>Consistency Levels</vt:lpstr>
      <vt:lpstr>Cosmos DB Resource Model</vt:lpstr>
      <vt:lpstr>Storage Account Replication</vt:lpstr>
      <vt:lpstr>Always Encrypted</vt:lpstr>
      <vt:lpstr>Azure Data Factory</vt:lpstr>
      <vt:lpstr>Azure Monitor</vt:lpstr>
      <vt:lpstr>Data Pipelines</vt:lpstr>
      <vt:lpstr>Azure Diagnostics</vt:lpstr>
      <vt:lpstr>Log Analytics</vt:lpstr>
      <vt:lpstr>Relational Data </vt:lpstr>
      <vt:lpstr>Relational Database Use Cases</vt:lpstr>
      <vt:lpstr>ACID Principle</vt:lpstr>
      <vt:lpstr>SQL Server in an Azure VM</vt:lpstr>
      <vt:lpstr>Azure SQL Database</vt:lpstr>
      <vt:lpstr>Azure SQL DB Managed Instance</vt:lpstr>
      <vt:lpstr>SQL Data Sync for Azure</vt:lpstr>
      <vt:lpstr>Azure Synapse</vt:lpstr>
      <vt:lpstr>Azure Synapse SQL Pool (DW) Architecture</vt:lpstr>
      <vt:lpstr>SQL Pool/Azure SQL Data Warehouse</vt:lpstr>
      <vt:lpstr>Azure Synapse Table Distribution Modes</vt:lpstr>
      <vt:lpstr>Azure Synapse Table Distribution Modes</vt:lpstr>
      <vt:lpstr>Exam DP-201 Item Types </vt:lpstr>
      <vt:lpstr> Multiple Choice</vt:lpstr>
      <vt:lpstr>Repeated Scenario</vt:lpstr>
      <vt:lpstr> Select and Place</vt:lpstr>
      <vt:lpstr> Build List and Reorder</vt:lpstr>
      <vt:lpstr> Active Screen/Fill in the Blank</vt:lpstr>
      <vt:lpstr> Case Study</vt:lpstr>
      <vt:lpstr> Performance-Based Lab</vt:lpstr>
      <vt:lpstr>Microsoft Online Testing </vt:lpstr>
      <vt:lpstr>Microsoft Online Testing Process</vt:lpstr>
      <vt:lpstr>Lambda architectures from a real time mode perspective</vt:lpstr>
      <vt:lpstr>Architect a stream processing pipeline with Azure Stream Analytics</vt:lpstr>
      <vt:lpstr>Design a stream processing pipeline with Azure Databricks</vt:lpstr>
      <vt:lpstr>Create an Azure IoT reference architecture</vt:lpstr>
      <vt:lpstr>Lambda architectures from a batch mode perspective</vt:lpstr>
      <vt:lpstr>Design an enterprise business intelligence architecture</vt:lpstr>
      <vt:lpstr>Automate an enterprise business intelligence architecture</vt:lpstr>
      <vt:lpstr>Architect an enterprise conversational bot</vt:lpstr>
      <vt:lpstr>Design for security</vt:lpstr>
      <vt:lpstr>Big Data Architecture</vt:lpstr>
      <vt:lpstr>Lambda Architecture</vt:lpstr>
      <vt:lpstr>Kappa Architecture</vt:lpstr>
      <vt:lpstr>Internet of Things (IoT)</vt:lpstr>
      <vt:lpstr>Lambda Architecture with Databricks</vt:lpstr>
      <vt:lpstr>Kappa Architecture with Databricks</vt:lpstr>
      <vt:lpstr>Oil and Gas Forecasting</vt:lpstr>
      <vt:lpstr>PowerPoint Presentation</vt:lpstr>
      <vt:lpstr>PowerPoint Presentation</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165</cp:revision>
  <dcterms:created xsi:type="dcterms:W3CDTF">2015-09-28T19:52:00Z</dcterms:created>
  <dcterms:modified xsi:type="dcterms:W3CDTF">2021-03-09T15:52:57Z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